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8"/>
  </p:notesMasterIdLst>
  <p:sldIdLst>
    <p:sldId id="256" r:id="rId2"/>
    <p:sldId id="271" r:id="rId3"/>
    <p:sldId id="272" r:id="rId4"/>
    <p:sldId id="273" r:id="rId5"/>
    <p:sldId id="274" r:id="rId6"/>
    <p:sldId id="275" r:id="rId7"/>
    <p:sldId id="299" r:id="rId8"/>
    <p:sldId id="277" r:id="rId9"/>
    <p:sldId id="301" r:id="rId10"/>
    <p:sldId id="303" r:id="rId11"/>
    <p:sldId id="304" r:id="rId12"/>
    <p:sldId id="305" r:id="rId13"/>
    <p:sldId id="306" r:id="rId14"/>
    <p:sldId id="307" r:id="rId15"/>
    <p:sldId id="308" r:id="rId16"/>
    <p:sldId id="309" r:id="rId17"/>
    <p:sldId id="279" r:id="rId18"/>
    <p:sldId id="280" r:id="rId19"/>
    <p:sldId id="281" r:id="rId20"/>
    <p:sldId id="285" r:id="rId21"/>
    <p:sldId id="286" r:id="rId22"/>
    <p:sldId id="287" r:id="rId23"/>
    <p:sldId id="288" r:id="rId24"/>
    <p:sldId id="289" r:id="rId25"/>
    <p:sldId id="290" r:id="rId26"/>
    <p:sldId id="291" r:id="rId27"/>
    <p:sldId id="292" r:id="rId28"/>
    <p:sldId id="294" r:id="rId29"/>
    <p:sldId id="293" r:id="rId30"/>
    <p:sldId id="295" r:id="rId31"/>
    <p:sldId id="297" r:id="rId32"/>
    <p:sldId id="296" r:id="rId33"/>
    <p:sldId id="298" r:id="rId34"/>
    <p:sldId id="268" r:id="rId35"/>
    <p:sldId id="269" r:id="rId36"/>
    <p:sldId id="257" r:id="rId37"/>
    <p:sldId id="258" r:id="rId38"/>
    <p:sldId id="259" r:id="rId39"/>
    <p:sldId id="260" r:id="rId40"/>
    <p:sldId id="261" r:id="rId41"/>
    <p:sldId id="262" r:id="rId42"/>
    <p:sldId id="263" r:id="rId43"/>
    <p:sldId id="264" r:id="rId44"/>
    <p:sldId id="265" r:id="rId45"/>
    <p:sldId id="266" r:id="rId46"/>
    <p:sldId id="267" r:id="rId47"/>
  </p:sldIdLst>
  <p:sldSz cx="18288000" cy="10287000"/>
  <p:notesSz cx="6858000" cy="9144000"/>
  <p:embeddedFontLst>
    <p:embeddedFont>
      <p:font typeface="Fredoka" panose="020B0604020202020204" charset="0"/>
      <p:regular r:id="rId49"/>
    </p:embeddedFont>
    <p:embeddedFont>
      <p:font typeface="Nunito" pitchFamily="2" charset="0"/>
      <p:regular r:id="rId50"/>
      <p:bold r:id="rId51"/>
      <p:italic r:id="rId52"/>
      <p:boldItalic r:id="rId53"/>
    </p:embeddedFont>
    <p:embeddedFont>
      <p:font typeface="Nunito Bold" charset="0"/>
      <p:regular r:id="rId5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2E69D"/>
    <a:srgbClr val="56B7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85841" autoAdjust="0"/>
  </p:normalViewPr>
  <p:slideViewPr>
    <p:cSldViewPr>
      <p:cViewPr varScale="1">
        <p:scale>
          <a:sx n="49" d="100"/>
          <a:sy n="49" d="100"/>
        </p:scale>
        <p:origin x="1042" y="29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font" Target="fonts/font2.fntdata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5.fntdata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3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.fntdata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E88279-5266-4AB0-983C-8EE1D23FB1AD}" type="datetimeFigureOut">
              <a:rPr lang="it-IT" smtClean="0"/>
              <a:t>11/07/2024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873F89-7C0A-47A3-BC3A-46546B57039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356900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873F89-7C0A-47A3-BC3A-46546B570394}" type="slidenum">
              <a:rPr lang="it-IT" smtClean="0"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046150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873F89-7C0A-47A3-BC3A-46546B570394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24223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873F89-7C0A-47A3-BC3A-46546B570394}" type="slidenum">
              <a:rPr lang="it-IT" smtClean="0"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718226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2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2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2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2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2.svg"/><Relationship Id="rId7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21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23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.svg"/><Relationship Id="rId7" Type="http://schemas.openxmlformats.org/officeDocument/2006/relationships/image" Target="../media/image11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26.sv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28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10" Type="http://schemas.openxmlformats.org/officeDocument/2006/relationships/image" Target="../media/image15.png"/><Relationship Id="rId4" Type="http://schemas.openxmlformats.org/officeDocument/2006/relationships/image" Target="../media/image3.png"/><Relationship Id="rId9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10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076325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-576611" y="8353252"/>
            <a:ext cx="19974273" cy="1420979"/>
            <a:chOff x="0" y="0"/>
            <a:chExt cx="5260714" cy="37425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260714" cy="374250"/>
            </a:xfrm>
            <a:custGeom>
              <a:avLst/>
              <a:gdLst/>
              <a:ahLst/>
              <a:cxnLst/>
              <a:rect l="l" t="t" r="r" b="b"/>
              <a:pathLst>
                <a:path w="5260714" h="374250">
                  <a:moveTo>
                    <a:pt x="0" y="0"/>
                  </a:moveTo>
                  <a:lnTo>
                    <a:pt x="5260714" y="0"/>
                  </a:lnTo>
                  <a:lnTo>
                    <a:pt x="5260714" y="374250"/>
                  </a:lnTo>
                  <a:lnTo>
                    <a:pt x="0" y="374250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260714" cy="412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091562" y="2030656"/>
            <a:ext cx="2942276" cy="2942276"/>
          </a:xfrm>
          <a:custGeom>
            <a:avLst/>
            <a:gdLst/>
            <a:ahLst/>
            <a:cxnLst/>
            <a:rect l="l" t="t" r="r" b="b"/>
            <a:pathLst>
              <a:path w="2942276" h="2942276">
                <a:moveTo>
                  <a:pt x="0" y="0"/>
                </a:moveTo>
                <a:lnTo>
                  <a:pt x="2942276" y="0"/>
                </a:lnTo>
                <a:lnTo>
                  <a:pt x="2942276" y="2942276"/>
                </a:lnTo>
                <a:lnTo>
                  <a:pt x="0" y="29422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2399945" y="6643233"/>
            <a:ext cx="3395204" cy="1049427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668630" y="2620597"/>
            <a:ext cx="14950738" cy="30469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/>
            <a:r>
              <a:rPr lang="it-IT" sz="6600" dirty="0">
                <a:latin typeface="Fredoka" panose="020B0604020202020204" charset="0"/>
              </a:rPr>
              <a:t>Sicurezza delle </a:t>
            </a:r>
            <a:r>
              <a:rPr lang="it-IT" sz="6600" dirty="0" err="1">
                <a:latin typeface="Fredoka" panose="020B0604020202020204" charset="0"/>
              </a:rPr>
              <a:t>eSIM</a:t>
            </a:r>
            <a:r>
              <a:rPr lang="it-IT" sz="6600" dirty="0">
                <a:latin typeface="Fredoka" panose="020B0604020202020204" charset="0"/>
              </a:rPr>
              <a:t>: analisi e sperimentazione mediante sviluppo di user agent e server SM-DP+ </a:t>
            </a:r>
            <a:endParaRPr lang="en-US" sz="6600" dirty="0">
              <a:solidFill>
                <a:srgbClr val="000000"/>
              </a:solidFill>
              <a:latin typeface="Fredoka" panose="020B0604020202020204" charset="0"/>
              <a:ea typeface="Fredoka"/>
              <a:cs typeface="Fredoka"/>
              <a:sym typeface="Fredoka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4190453" y="5905909"/>
            <a:ext cx="9907094" cy="6926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4"/>
              </a:lnSpc>
            </a:pPr>
            <a:r>
              <a:rPr lang="en-US" sz="4002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Matteo Fanfarillo – 0316179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8700" y="8534750"/>
            <a:ext cx="10553700" cy="10579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 err="1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Relatore</a:t>
            </a: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: </a:t>
            </a:r>
            <a:r>
              <a:rPr lang="en-US" sz="3000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prof. Giuseppe Bianchi</a:t>
            </a:r>
          </a:p>
          <a:p>
            <a:pPr algn="l">
              <a:lnSpc>
                <a:spcPts val="4200"/>
              </a:lnSpc>
            </a:pPr>
            <a:r>
              <a:rPr lang="en-US" sz="3000" b="1" dirty="0" err="1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Correlatori</a:t>
            </a: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: </a:t>
            </a:r>
            <a:r>
              <a:rPr lang="en-US" sz="3000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prof. Francesco </a:t>
            </a:r>
            <a:r>
              <a:rPr lang="en-US" sz="3000" dirty="0" err="1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Gringoli</a:t>
            </a:r>
            <a:r>
              <a:rPr lang="en-US" sz="3000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, </a:t>
            </a:r>
            <a:r>
              <a:rPr lang="en-US" sz="3000" dirty="0" err="1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dott</a:t>
            </a:r>
            <a:r>
              <a:rPr lang="en-US" sz="3000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. Lorenzo </a:t>
            </a:r>
            <a:r>
              <a:rPr lang="en-US" sz="3000" dirty="0" err="1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Valeriani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2777754" y="8743950"/>
            <a:ext cx="4481546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200"/>
              </a:lnSpc>
            </a:pPr>
            <a:r>
              <a:rPr lang="en-US" sz="3000" dirty="0">
                <a:solidFill>
                  <a:srgbClr val="000000"/>
                </a:solidFill>
                <a:latin typeface="Nunito Bold" charset="0"/>
                <a:ea typeface="Nunito"/>
                <a:cs typeface="Nunito"/>
                <a:sym typeface="Nunito"/>
              </a:rPr>
              <a:t>17/07/2024</a:t>
            </a:r>
          </a:p>
        </p:txBody>
      </p:sp>
      <p:sp>
        <p:nvSpPr>
          <p:cNvPr id="14" name="Freeform 14"/>
          <p:cNvSpPr/>
          <p:nvPr/>
        </p:nvSpPr>
        <p:spPr>
          <a:xfrm>
            <a:off x="17216912" y="-911620"/>
            <a:ext cx="2942276" cy="2942276"/>
          </a:xfrm>
          <a:custGeom>
            <a:avLst/>
            <a:gdLst/>
            <a:ahLst/>
            <a:cxnLst/>
            <a:rect l="l" t="t" r="r" b="b"/>
            <a:pathLst>
              <a:path w="2942276" h="2942276">
                <a:moveTo>
                  <a:pt x="0" y="0"/>
                </a:moveTo>
                <a:lnTo>
                  <a:pt x="2942276" y="0"/>
                </a:lnTo>
                <a:lnTo>
                  <a:pt x="2942276" y="2942276"/>
                </a:lnTo>
                <a:lnTo>
                  <a:pt x="0" y="29422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34B72D02-4665-CE69-511E-9C457EF5D86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4813" y="651503"/>
            <a:ext cx="7038373" cy="162607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864777" y="-120417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4950938" y="688298"/>
            <a:ext cx="8009976" cy="173022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11">
            <a:extLst>
              <a:ext uri="{FF2B5EF4-FFF2-40B4-BE49-F238E27FC236}">
                <a16:creationId xmlns:a16="http://schemas.microsoft.com/office/drawing/2014/main" id="{FDE1EB6C-1FCC-B7FC-E706-403525B3AA90}"/>
              </a:ext>
            </a:extLst>
          </p:cNvPr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4BF35A3F-4B96-7408-0D4A-F3F626623309}"/>
                </a:ext>
              </a:extLst>
            </p:cNvPr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B3E36431-349C-2E9C-DC3C-8CA60F451BEA}"/>
                </a:ext>
              </a:extLst>
            </p:cNvPr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4">
            <a:extLst>
              <a:ext uri="{FF2B5EF4-FFF2-40B4-BE49-F238E27FC236}">
                <a16:creationId xmlns:a16="http://schemas.microsoft.com/office/drawing/2014/main" id="{77FFFB1F-DBED-B5AD-8120-382B75784DF5}"/>
              </a:ext>
            </a:extLst>
          </p:cNvPr>
          <p:cNvSpPr txBox="1"/>
          <p:nvPr/>
        </p:nvSpPr>
        <p:spPr>
          <a:xfrm>
            <a:off x="0" y="904875"/>
            <a:ext cx="18287999" cy="1125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INTERAZIONE IN RSP</a:t>
            </a:r>
          </a:p>
        </p:txBody>
      </p:sp>
      <p:sp>
        <p:nvSpPr>
          <p:cNvPr id="12" name="Nastro inclinato in basso 11">
            <a:extLst>
              <a:ext uri="{FF2B5EF4-FFF2-40B4-BE49-F238E27FC236}">
                <a16:creationId xmlns:a16="http://schemas.microsoft.com/office/drawing/2014/main" id="{A6CFDDFC-EED3-641B-611E-0245BCE19692}"/>
              </a:ext>
            </a:extLst>
          </p:cNvPr>
          <p:cNvSpPr/>
          <p:nvPr/>
        </p:nvSpPr>
        <p:spPr>
          <a:xfrm>
            <a:off x="14346127" y="9082830"/>
            <a:ext cx="2913173" cy="816958"/>
          </a:xfrm>
          <a:prstGeom prst="ribbon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3200" dirty="0">
                <a:solidFill>
                  <a:schemeClr val="tx1"/>
                </a:solidFill>
                <a:latin typeface="Fredoka" panose="020B0604020202020204" charset="0"/>
              </a:rPr>
              <a:t>4/30</a:t>
            </a:r>
          </a:p>
          <a:p>
            <a:pPr algn="ctr"/>
            <a:endParaRPr lang="it-IT" dirty="0"/>
          </a:p>
        </p:txBody>
      </p:sp>
      <p:sp>
        <p:nvSpPr>
          <p:cNvPr id="32" name="Nuvola 31">
            <a:extLst>
              <a:ext uri="{FF2B5EF4-FFF2-40B4-BE49-F238E27FC236}">
                <a16:creationId xmlns:a16="http://schemas.microsoft.com/office/drawing/2014/main" id="{E50F7C8E-63B4-B23E-2F4B-6A7DFC594BC7}"/>
              </a:ext>
            </a:extLst>
          </p:cNvPr>
          <p:cNvSpPr/>
          <p:nvPr/>
        </p:nvSpPr>
        <p:spPr>
          <a:xfrm>
            <a:off x="5186379" y="2562376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>
                <a:solidFill>
                  <a:schemeClr val="tx1"/>
                </a:solidFill>
                <a:latin typeface="Nunito Bold" charset="0"/>
              </a:rPr>
              <a:t>SM-DP+</a:t>
            </a:r>
            <a:endParaRPr lang="it-IT" sz="4000" dirty="0"/>
          </a:p>
        </p:txBody>
      </p:sp>
      <p:sp>
        <p:nvSpPr>
          <p:cNvPr id="33" name="Nuvola 32">
            <a:extLst>
              <a:ext uri="{FF2B5EF4-FFF2-40B4-BE49-F238E27FC236}">
                <a16:creationId xmlns:a16="http://schemas.microsoft.com/office/drawing/2014/main" id="{078DF176-4E26-13F6-44F3-52F5A265D26C}"/>
              </a:ext>
            </a:extLst>
          </p:cNvPr>
          <p:cNvSpPr/>
          <p:nvPr/>
        </p:nvSpPr>
        <p:spPr>
          <a:xfrm>
            <a:off x="9448800" y="2562377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 err="1">
                <a:solidFill>
                  <a:schemeClr val="tx1"/>
                </a:solidFill>
                <a:latin typeface="Nunito Bold" charset="0"/>
              </a:rPr>
              <a:t>LPAd</a:t>
            </a:r>
            <a:endParaRPr lang="it-IT" sz="4000" dirty="0"/>
          </a:p>
        </p:txBody>
      </p:sp>
      <p:sp>
        <p:nvSpPr>
          <p:cNvPr id="34" name="Nuvola 33">
            <a:extLst>
              <a:ext uri="{FF2B5EF4-FFF2-40B4-BE49-F238E27FC236}">
                <a16:creationId xmlns:a16="http://schemas.microsoft.com/office/drawing/2014/main" id="{256F9C06-83BF-032F-491E-3C7EC9F08619}"/>
              </a:ext>
            </a:extLst>
          </p:cNvPr>
          <p:cNvSpPr/>
          <p:nvPr/>
        </p:nvSpPr>
        <p:spPr>
          <a:xfrm>
            <a:off x="13720779" y="2562377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 err="1">
                <a:solidFill>
                  <a:schemeClr val="tx1"/>
                </a:solidFill>
                <a:latin typeface="Nunito Bold" charset="0"/>
              </a:rPr>
              <a:t>eUICC</a:t>
            </a:r>
            <a:endParaRPr lang="it-IT" sz="4000" dirty="0"/>
          </a:p>
        </p:txBody>
      </p:sp>
      <p:sp>
        <p:nvSpPr>
          <p:cNvPr id="35" name="Freeform 19">
            <a:extLst>
              <a:ext uri="{FF2B5EF4-FFF2-40B4-BE49-F238E27FC236}">
                <a16:creationId xmlns:a16="http://schemas.microsoft.com/office/drawing/2014/main" id="{54D2FA2E-7951-7D25-7063-7C9E7171FC2F}"/>
              </a:ext>
            </a:extLst>
          </p:cNvPr>
          <p:cNvSpPr/>
          <p:nvPr/>
        </p:nvSpPr>
        <p:spPr>
          <a:xfrm rot="9999176" flipH="1">
            <a:off x="-1316676" y="171656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6" name="Nuvola 35">
            <a:extLst>
              <a:ext uri="{FF2B5EF4-FFF2-40B4-BE49-F238E27FC236}">
                <a16:creationId xmlns:a16="http://schemas.microsoft.com/office/drawing/2014/main" id="{AC5A91DC-CA3F-CB39-ADCB-0EFD3AAD4F32}"/>
              </a:ext>
            </a:extLst>
          </p:cNvPr>
          <p:cNvSpPr/>
          <p:nvPr/>
        </p:nvSpPr>
        <p:spPr>
          <a:xfrm>
            <a:off x="914400" y="2562376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>
                <a:solidFill>
                  <a:schemeClr val="tx1"/>
                </a:solidFill>
                <a:latin typeface="Nunito Bold" charset="0"/>
              </a:rPr>
              <a:t>Operator</a:t>
            </a:r>
            <a:endParaRPr lang="it-IT" sz="4000" dirty="0"/>
          </a:p>
        </p:txBody>
      </p:sp>
      <p:cxnSp>
        <p:nvCxnSpPr>
          <p:cNvPr id="38" name="Connettore 2 37">
            <a:extLst>
              <a:ext uri="{FF2B5EF4-FFF2-40B4-BE49-F238E27FC236}">
                <a16:creationId xmlns:a16="http://schemas.microsoft.com/office/drawing/2014/main" id="{58FACAF1-CE69-04FF-0650-7CC11CD9D6AF}"/>
              </a:ext>
            </a:extLst>
          </p:cNvPr>
          <p:cNvCxnSpPr>
            <a:cxnSpLocks/>
            <a:stCxn id="36" idx="1"/>
          </p:cNvCxnSpPr>
          <p:nvPr/>
        </p:nvCxnSpPr>
        <p:spPr>
          <a:xfrm flipH="1">
            <a:off x="2740810" y="3998968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ttore 2 40">
            <a:extLst>
              <a:ext uri="{FF2B5EF4-FFF2-40B4-BE49-F238E27FC236}">
                <a16:creationId xmlns:a16="http://schemas.microsoft.com/office/drawing/2014/main" id="{ACE87930-83C9-EEB2-E7C0-DF3FC89DFA46}"/>
              </a:ext>
            </a:extLst>
          </p:cNvPr>
          <p:cNvCxnSpPr>
            <a:cxnSpLocks/>
          </p:cNvCxnSpPr>
          <p:nvPr/>
        </p:nvCxnSpPr>
        <p:spPr>
          <a:xfrm flipH="1">
            <a:off x="7012788" y="3986492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ttore 2 41">
            <a:extLst>
              <a:ext uri="{FF2B5EF4-FFF2-40B4-BE49-F238E27FC236}">
                <a16:creationId xmlns:a16="http://schemas.microsoft.com/office/drawing/2014/main" id="{8C10AA83-81CC-39E6-E80E-C96423D1DEC7}"/>
              </a:ext>
            </a:extLst>
          </p:cNvPr>
          <p:cNvCxnSpPr>
            <a:cxnSpLocks/>
          </p:cNvCxnSpPr>
          <p:nvPr/>
        </p:nvCxnSpPr>
        <p:spPr>
          <a:xfrm flipH="1">
            <a:off x="11275209" y="3986492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ttore 2 42">
            <a:extLst>
              <a:ext uri="{FF2B5EF4-FFF2-40B4-BE49-F238E27FC236}">
                <a16:creationId xmlns:a16="http://schemas.microsoft.com/office/drawing/2014/main" id="{46B11B07-56D4-C784-CC06-D957F0601BFF}"/>
              </a:ext>
            </a:extLst>
          </p:cNvPr>
          <p:cNvCxnSpPr>
            <a:cxnSpLocks/>
          </p:cNvCxnSpPr>
          <p:nvPr/>
        </p:nvCxnSpPr>
        <p:spPr>
          <a:xfrm flipH="1">
            <a:off x="15547189" y="3985624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Freeform 14">
            <a:extLst>
              <a:ext uri="{FF2B5EF4-FFF2-40B4-BE49-F238E27FC236}">
                <a16:creationId xmlns:a16="http://schemas.microsoft.com/office/drawing/2014/main" id="{2F25FF30-7B38-CA19-5512-96A8A27DCF39}"/>
              </a:ext>
            </a:extLst>
          </p:cNvPr>
          <p:cNvSpPr/>
          <p:nvPr/>
        </p:nvSpPr>
        <p:spPr>
          <a:xfrm rot="20063455" flipH="1">
            <a:off x="16487867" y="-6185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uppo 5">
            <a:extLst>
              <a:ext uri="{FF2B5EF4-FFF2-40B4-BE49-F238E27FC236}">
                <a16:creationId xmlns:a16="http://schemas.microsoft.com/office/drawing/2014/main" id="{0FE56A1D-3CE0-4D0E-B1D5-F09C5FED24AF}"/>
              </a:ext>
            </a:extLst>
          </p:cNvPr>
          <p:cNvGrpSpPr/>
          <p:nvPr/>
        </p:nvGrpSpPr>
        <p:grpSpPr>
          <a:xfrm>
            <a:off x="8776238" y="4229100"/>
            <a:ext cx="4985659" cy="2446858"/>
            <a:chOff x="8794231" y="4446005"/>
            <a:chExt cx="4985659" cy="2446858"/>
          </a:xfrm>
        </p:grpSpPr>
        <p:pic>
          <p:nvPicPr>
            <p:cNvPr id="7" name="Immagine 6">
              <a:extLst>
                <a:ext uri="{FF2B5EF4-FFF2-40B4-BE49-F238E27FC236}">
                  <a16:creationId xmlns:a16="http://schemas.microsoft.com/office/drawing/2014/main" id="{8B6835D5-FC28-C64E-400C-AF0512CF684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635149" y="6140006"/>
              <a:ext cx="1280119" cy="752857"/>
            </a:xfrm>
            <a:prstGeom prst="rect">
              <a:avLst/>
            </a:prstGeom>
          </p:spPr>
        </p:pic>
        <p:sp>
          <p:nvSpPr>
            <p:cNvPr id="13" name="CasellaDiTesto 12">
              <a:extLst>
                <a:ext uri="{FF2B5EF4-FFF2-40B4-BE49-F238E27FC236}">
                  <a16:creationId xmlns:a16="http://schemas.microsoft.com/office/drawing/2014/main" id="{3C9E8677-F63B-9093-25BE-AF04AB64AF19}"/>
                </a:ext>
              </a:extLst>
            </p:cNvPr>
            <p:cNvSpPr txBox="1"/>
            <p:nvPr/>
          </p:nvSpPr>
          <p:spPr>
            <a:xfrm>
              <a:off x="8794231" y="4446005"/>
              <a:ext cx="4985659" cy="16927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it-IT" sz="3200" dirty="0" err="1">
                  <a:latin typeface="Nunito Bold" charset="0"/>
                </a:rPr>
                <a:t>authenticateServer</a:t>
              </a:r>
              <a:br>
                <a:rPr lang="it-IT" sz="3200" dirty="0">
                  <a:latin typeface="Nunito Bold" charset="0"/>
                </a:rPr>
              </a:br>
              <a:r>
                <a:rPr lang="it-IT" sz="2400" dirty="0">
                  <a:latin typeface="Nunito Bold" charset="0"/>
                </a:rPr>
                <a:t>(serverSigned1, serverSignature1,</a:t>
              </a:r>
              <a:br>
                <a:rPr lang="it-IT" sz="2400" dirty="0">
                  <a:latin typeface="Nunito Bold" charset="0"/>
                </a:rPr>
              </a:br>
              <a:r>
                <a:rPr lang="it-IT" sz="2400" dirty="0" err="1">
                  <a:latin typeface="Nunito Bold" charset="0"/>
                </a:rPr>
                <a:t>euiccCIPKToBeUsed</a:t>
              </a:r>
              <a:r>
                <a:rPr lang="it-IT" sz="2400" dirty="0">
                  <a:latin typeface="Nunito Bold" charset="0"/>
                </a:rPr>
                <a:t>, </a:t>
              </a:r>
              <a:r>
                <a:rPr lang="it-IT" sz="2400" dirty="0" err="1">
                  <a:latin typeface="Nunito Bold" charset="0"/>
                </a:rPr>
                <a:t>matchingId</a:t>
              </a:r>
              <a:r>
                <a:rPr lang="it-IT" sz="2400" dirty="0">
                  <a:latin typeface="Nunito Bold" charset="0"/>
                </a:rPr>
                <a:t>,</a:t>
              </a:r>
              <a:br>
                <a:rPr lang="it-IT" sz="2400" dirty="0">
                  <a:latin typeface="Nunito Bold" charset="0"/>
                </a:rPr>
              </a:br>
              <a:r>
                <a:rPr lang="it-IT" sz="2400" dirty="0" err="1">
                  <a:latin typeface="Nunito Bold" charset="0"/>
                </a:rPr>
                <a:t>CERT.DPauth.SIG</a:t>
              </a:r>
              <a:r>
                <a:rPr lang="it-IT" sz="2400" dirty="0">
                  <a:latin typeface="Nunito Bold" charset="0"/>
                </a:rPr>
                <a:t>)</a:t>
              </a:r>
            </a:p>
          </p:txBody>
        </p:sp>
      </p:grpSp>
      <p:sp>
        <p:nvSpPr>
          <p:cNvPr id="14" name="Scorrimento verticale 13">
            <a:extLst>
              <a:ext uri="{FF2B5EF4-FFF2-40B4-BE49-F238E27FC236}">
                <a16:creationId xmlns:a16="http://schemas.microsoft.com/office/drawing/2014/main" id="{0FAEF33A-A174-1E34-9666-9472B9EDA976}"/>
              </a:ext>
            </a:extLst>
          </p:cNvPr>
          <p:cNvSpPr/>
          <p:nvPr/>
        </p:nvSpPr>
        <p:spPr>
          <a:xfrm>
            <a:off x="12493410" y="4488849"/>
            <a:ext cx="2822790" cy="2102451"/>
          </a:xfrm>
          <a:prstGeom prst="verticalScroll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400" dirty="0">
                <a:solidFill>
                  <a:schemeClr val="tx1"/>
                </a:solidFill>
                <a:latin typeface="Nunito Bold" charset="0"/>
              </a:rPr>
              <a:t>VERIFY</a:t>
            </a:r>
          </a:p>
          <a:p>
            <a:pPr algn="ctr"/>
            <a:r>
              <a:rPr lang="it-IT" sz="2000" dirty="0">
                <a:solidFill>
                  <a:schemeClr val="tx1"/>
                </a:solidFill>
                <a:latin typeface="Nunito Bold" charset="0"/>
              </a:rPr>
              <a:t>serverSigned1</a:t>
            </a:r>
          </a:p>
          <a:p>
            <a:pPr algn="ctr"/>
            <a:r>
              <a:rPr lang="it-IT" sz="2000" dirty="0">
                <a:solidFill>
                  <a:schemeClr val="tx1"/>
                </a:solidFill>
                <a:latin typeface="Nunito Bold" charset="0"/>
              </a:rPr>
              <a:t>serverSignature1</a:t>
            </a:r>
          </a:p>
          <a:p>
            <a:pPr algn="ctr"/>
            <a:r>
              <a:rPr lang="it-IT" sz="2000" dirty="0" err="1">
                <a:solidFill>
                  <a:schemeClr val="tx1"/>
                </a:solidFill>
                <a:latin typeface="Nunito Bold" charset="0"/>
              </a:rPr>
              <a:t>cert</a:t>
            </a:r>
            <a:r>
              <a:rPr lang="it-IT" sz="2000" dirty="0">
                <a:solidFill>
                  <a:schemeClr val="tx1"/>
                </a:solidFill>
                <a:latin typeface="Nunito Bold" charset="0"/>
              </a:rPr>
              <a:t>. chain</a:t>
            </a:r>
          </a:p>
        </p:txBody>
      </p:sp>
      <p:sp>
        <p:nvSpPr>
          <p:cNvPr id="5" name="TextBox 12">
            <a:extLst>
              <a:ext uri="{FF2B5EF4-FFF2-40B4-BE49-F238E27FC236}">
                <a16:creationId xmlns:a16="http://schemas.microsoft.com/office/drawing/2014/main" id="{A4ECEE8B-8287-52B7-3945-72B5001DACEB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DB04B4E1-747F-858D-9533-7574416A0A1E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  <p:extLst>
      <p:ext uri="{BB962C8B-B14F-4D97-AF65-F5344CB8AC3E}">
        <p14:creationId xmlns:p14="http://schemas.microsoft.com/office/powerpoint/2010/main" val="20481905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1.7284E-6 L 0.23376 -0.0037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684" y="-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4950938" y="688298"/>
            <a:ext cx="8009976" cy="173022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11">
            <a:extLst>
              <a:ext uri="{FF2B5EF4-FFF2-40B4-BE49-F238E27FC236}">
                <a16:creationId xmlns:a16="http://schemas.microsoft.com/office/drawing/2014/main" id="{FDE1EB6C-1FCC-B7FC-E706-403525B3AA90}"/>
              </a:ext>
            </a:extLst>
          </p:cNvPr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4BF35A3F-4B96-7408-0D4A-F3F626623309}"/>
                </a:ext>
              </a:extLst>
            </p:cNvPr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B3E36431-349C-2E9C-DC3C-8CA60F451BEA}"/>
                </a:ext>
              </a:extLst>
            </p:cNvPr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4">
            <a:extLst>
              <a:ext uri="{FF2B5EF4-FFF2-40B4-BE49-F238E27FC236}">
                <a16:creationId xmlns:a16="http://schemas.microsoft.com/office/drawing/2014/main" id="{77FFFB1F-DBED-B5AD-8120-382B75784DF5}"/>
              </a:ext>
            </a:extLst>
          </p:cNvPr>
          <p:cNvSpPr txBox="1"/>
          <p:nvPr/>
        </p:nvSpPr>
        <p:spPr>
          <a:xfrm>
            <a:off x="0" y="904875"/>
            <a:ext cx="18287999" cy="1125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INTERAZIONE IN RSP</a:t>
            </a:r>
          </a:p>
        </p:txBody>
      </p:sp>
      <p:sp>
        <p:nvSpPr>
          <p:cNvPr id="12" name="Nastro inclinato in basso 11">
            <a:extLst>
              <a:ext uri="{FF2B5EF4-FFF2-40B4-BE49-F238E27FC236}">
                <a16:creationId xmlns:a16="http://schemas.microsoft.com/office/drawing/2014/main" id="{A6CFDDFC-EED3-641B-611E-0245BCE19692}"/>
              </a:ext>
            </a:extLst>
          </p:cNvPr>
          <p:cNvSpPr/>
          <p:nvPr/>
        </p:nvSpPr>
        <p:spPr>
          <a:xfrm>
            <a:off x="14346127" y="9082830"/>
            <a:ext cx="2913173" cy="816958"/>
          </a:xfrm>
          <a:prstGeom prst="ribbon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3200" dirty="0">
                <a:solidFill>
                  <a:schemeClr val="tx1"/>
                </a:solidFill>
                <a:latin typeface="Fredoka" panose="020B0604020202020204" charset="0"/>
              </a:rPr>
              <a:t>4/30</a:t>
            </a:r>
          </a:p>
          <a:p>
            <a:pPr algn="ctr"/>
            <a:endParaRPr lang="it-IT" dirty="0"/>
          </a:p>
        </p:txBody>
      </p:sp>
      <p:sp>
        <p:nvSpPr>
          <p:cNvPr id="32" name="Nuvola 31">
            <a:extLst>
              <a:ext uri="{FF2B5EF4-FFF2-40B4-BE49-F238E27FC236}">
                <a16:creationId xmlns:a16="http://schemas.microsoft.com/office/drawing/2014/main" id="{E50F7C8E-63B4-B23E-2F4B-6A7DFC594BC7}"/>
              </a:ext>
            </a:extLst>
          </p:cNvPr>
          <p:cNvSpPr/>
          <p:nvPr/>
        </p:nvSpPr>
        <p:spPr>
          <a:xfrm>
            <a:off x="5186379" y="2562376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>
                <a:solidFill>
                  <a:schemeClr val="tx1"/>
                </a:solidFill>
                <a:latin typeface="Nunito Bold" charset="0"/>
              </a:rPr>
              <a:t>SM-DP+</a:t>
            </a:r>
            <a:endParaRPr lang="it-IT" sz="4000" dirty="0"/>
          </a:p>
        </p:txBody>
      </p:sp>
      <p:sp>
        <p:nvSpPr>
          <p:cNvPr id="33" name="Nuvola 32">
            <a:extLst>
              <a:ext uri="{FF2B5EF4-FFF2-40B4-BE49-F238E27FC236}">
                <a16:creationId xmlns:a16="http://schemas.microsoft.com/office/drawing/2014/main" id="{078DF176-4E26-13F6-44F3-52F5A265D26C}"/>
              </a:ext>
            </a:extLst>
          </p:cNvPr>
          <p:cNvSpPr/>
          <p:nvPr/>
        </p:nvSpPr>
        <p:spPr>
          <a:xfrm>
            <a:off x="9448800" y="2562377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 err="1">
                <a:solidFill>
                  <a:schemeClr val="tx1"/>
                </a:solidFill>
                <a:latin typeface="Nunito Bold" charset="0"/>
              </a:rPr>
              <a:t>LPAd</a:t>
            </a:r>
            <a:endParaRPr lang="it-IT" sz="4000" dirty="0"/>
          </a:p>
        </p:txBody>
      </p:sp>
      <p:sp>
        <p:nvSpPr>
          <p:cNvPr id="34" name="Nuvola 33">
            <a:extLst>
              <a:ext uri="{FF2B5EF4-FFF2-40B4-BE49-F238E27FC236}">
                <a16:creationId xmlns:a16="http://schemas.microsoft.com/office/drawing/2014/main" id="{256F9C06-83BF-032F-491E-3C7EC9F08619}"/>
              </a:ext>
            </a:extLst>
          </p:cNvPr>
          <p:cNvSpPr/>
          <p:nvPr/>
        </p:nvSpPr>
        <p:spPr>
          <a:xfrm>
            <a:off x="13720779" y="2562377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 err="1">
                <a:solidFill>
                  <a:schemeClr val="tx1"/>
                </a:solidFill>
                <a:latin typeface="Nunito Bold" charset="0"/>
              </a:rPr>
              <a:t>eUICC</a:t>
            </a:r>
            <a:endParaRPr lang="it-IT" sz="4000" dirty="0"/>
          </a:p>
        </p:txBody>
      </p:sp>
      <p:sp>
        <p:nvSpPr>
          <p:cNvPr id="35" name="Freeform 19">
            <a:extLst>
              <a:ext uri="{FF2B5EF4-FFF2-40B4-BE49-F238E27FC236}">
                <a16:creationId xmlns:a16="http://schemas.microsoft.com/office/drawing/2014/main" id="{54D2FA2E-7951-7D25-7063-7C9E7171FC2F}"/>
              </a:ext>
            </a:extLst>
          </p:cNvPr>
          <p:cNvSpPr/>
          <p:nvPr/>
        </p:nvSpPr>
        <p:spPr>
          <a:xfrm rot="9999176" flipH="1">
            <a:off x="-1316676" y="171656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6" name="Nuvola 35">
            <a:extLst>
              <a:ext uri="{FF2B5EF4-FFF2-40B4-BE49-F238E27FC236}">
                <a16:creationId xmlns:a16="http://schemas.microsoft.com/office/drawing/2014/main" id="{AC5A91DC-CA3F-CB39-ADCB-0EFD3AAD4F32}"/>
              </a:ext>
            </a:extLst>
          </p:cNvPr>
          <p:cNvSpPr/>
          <p:nvPr/>
        </p:nvSpPr>
        <p:spPr>
          <a:xfrm>
            <a:off x="914400" y="2562376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>
                <a:solidFill>
                  <a:schemeClr val="tx1"/>
                </a:solidFill>
                <a:latin typeface="Nunito Bold" charset="0"/>
              </a:rPr>
              <a:t>Operator</a:t>
            </a:r>
            <a:endParaRPr lang="it-IT" sz="4000" dirty="0"/>
          </a:p>
        </p:txBody>
      </p:sp>
      <p:cxnSp>
        <p:nvCxnSpPr>
          <p:cNvPr id="38" name="Connettore 2 37">
            <a:extLst>
              <a:ext uri="{FF2B5EF4-FFF2-40B4-BE49-F238E27FC236}">
                <a16:creationId xmlns:a16="http://schemas.microsoft.com/office/drawing/2014/main" id="{58FACAF1-CE69-04FF-0650-7CC11CD9D6AF}"/>
              </a:ext>
            </a:extLst>
          </p:cNvPr>
          <p:cNvCxnSpPr>
            <a:cxnSpLocks/>
            <a:stCxn id="36" idx="1"/>
          </p:cNvCxnSpPr>
          <p:nvPr/>
        </p:nvCxnSpPr>
        <p:spPr>
          <a:xfrm flipH="1">
            <a:off x="2740810" y="3998968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ttore 2 40">
            <a:extLst>
              <a:ext uri="{FF2B5EF4-FFF2-40B4-BE49-F238E27FC236}">
                <a16:creationId xmlns:a16="http://schemas.microsoft.com/office/drawing/2014/main" id="{ACE87930-83C9-EEB2-E7C0-DF3FC89DFA46}"/>
              </a:ext>
            </a:extLst>
          </p:cNvPr>
          <p:cNvCxnSpPr>
            <a:cxnSpLocks/>
          </p:cNvCxnSpPr>
          <p:nvPr/>
        </p:nvCxnSpPr>
        <p:spPr>
          <a:xfrm flipH="1">
            <a:off x="7012788" y="3986492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ttore 2 41">
            <a:extLst>
              <a:ext uri="{FF2B5EF4-FFF2-40B4-BE49-F238E27FC236}">
                <a16:creationId xmlns:a16="http://schemas.microsoft.com/office/drawing/2014/main" id="{8C10AA83-81CC-39E6-E80E-C96423D1DEC7}"/>
              </a:ext>
            </a:extLst>
          </p:cNvPr>
          <p:cNvCxnSpPr>
            <a:cxnSpLocks/>
          </p:cNvCxnSpPr>
          <p:nvPr/>
        </p:nvCxnSpPr>
        <p:spPr>
          <a:xfrm flipH="1">
            <a:off x="11275209" y="3986492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ttore 2 42">
            <a:extLst>
              <a:ext uri="{FF2B5EF4-FFF2-40B4-BE49-F238E27FC236}">
                <a16:creationId xmlns:a16="http://schemas.microsoft.com/office/drawing/2014/main" id="{46B11B07-56D4-C784-CC06-D957F0601BFF}"/>
              </a:ext>
            </a:extLst>
          </p:cNvPr>
          <p:cNvCxnSpPr>
            <a:cxnSpLocks/>
          </p:cNvCxnSpPr>
          <p:nvPr/>
        </p:nvCxnSpPr>
        <p:spPr>
          <a:xfrm flipH="1">
            <a:off x="15547189" y="3985624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Gruppo 53">
            <a:extLst>
              <a:ext uri="{FF2B5EF4-FFF2-40B4-BE49-F238E27FC236}">
                <a16:creationId xmlns:a16="http://schemas.microsoft.com/office/drawing/2014/main" id="{53C62F84-1B9D-EAAD-6416-2D94148F7885}"/>
              </a:ext>
            </a:extLst>
          </p:cNvPr>
          <p:cNvGrpSpPr/>
          <p:nvPr/>
        </p:nvGrpSpPr>
        <p:grpSpPr>
          <a:xfrm>
            <a:off x="13568923" y="4714314"/>
            <a:ext cx="3956531" cy="1953186"/>
            <a:chOff x="9338412" y="4939677"/>
            <a:chExt cx="3956531" cy="1953186"/>
          </a:xfrm>
        </p:grpSpPr>
        <p:pic>
          <p:nvPicPr>
            <p:cNvPr id="51" name="Immagine 50">
              <a:extLst>
                <a:ext uri="{FF2B5EF4-FFF2-40B4-BE49-F238E27FC236}">
                  <a16:creationId xmlns:a16="http://schemas.microsoft.com/office/drawing/2014/main" id="{E2207616-7403-13DD-BA34-143AFC24592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635149" y="6140006"/>
              <a:ext cx="1280119" cy="752857"/>
            </a:xfrm>
            <a:prstGeom prst="rect">
              <a:avLst/>
            </a:prstGeom>
          </p:spPr>
        </p:pic>
        <p:sp>
          <p:nvSpPr>
            <p:cNvPr id="52" name="CasellaDiTesto 51">
              <a:extLst>
                <a:ext uri="{FF2B5EF4-FFF2-40B4-BE49-F238E27FC236}">
                  <a16:creationId xmlns:a16="http://schemas.microsoft.com/office/drawing/2014/main" id="{D1863BCD-72ED-58A0-A6BD-4EB5E252F4DD}"/>
                </a:ext>
              </a:extLst>
            </p:cNvPr>
            <p:cNvSpPr txBox="1"/>
            <p:nvPr/>
          </p:nvSpPr>
          <p:spPr>
            <a:xfrm>
              <a:off x="9338412" y="4939677"/>
              <a:ext cx="3956531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it-IT" sz="2400" dirty="0">
                  <a:latin typeface="Nunito Bold" charset="0"/>
                </a:rPr>
                <a:t>euiccSigned1 (euiccInfo2,</a:t>
              </a:r>
            </a:p>
            <a:p>
              <a:pPr algn="ctr"/>
              <a:r>
                <a:rPr lang="it-IT" sz="2400" dirty="0" err="1">
                  <a:latin typeface="Nunito Bold" charset="0"/>
                </a:rPr>
                <a:t>matchingId</a:t>
              </a:r>
              <a:r>
                <a:rPr lang="it-IT" sz="2400" dirty="0">
                  <a:latin typeface="Nunito Bold" charset="0"/>
                </a:rPr>
                <a:t>, ecc.),</a:t>
              </a:r>
            </a:p>
            <a:p>
              <a:pPr algn="ctr"/>
              <a:r>
                <a:rPr lang="it-IT" sz="2400" dirty="0">
                  <a:latin typeface="Nunito Bold" charset="0"/>
                </a:rPr>
                <a:t>euiccSignature1, </a:t>
              </a:r>
              <a:r>
                <a:rPr lang="it-IT" sz="2400" dirty="0" err="1">
                  <a:latin typeface="Nunito Bold" charset="0"/>
                </a:rPr>
                <a:t>euiccCert</a:t>
              </a:r>
              <a:endParaRPr lang="it-IT" sz="2400" dirty="0">
                <a:latin typeface="Nunito Bold" charset="0"/>
              </a:endParaRPr>
            </a:p>
          </p:txBody>
        </p:sp>
      </p:grpSp>
      <p:sp>
        <p:nvSpPr>
          <p:cNvPr id="53" name="Freeform 14">
            <a:extLst>
              <a:ext uri="{FF2B5EF4-FFF2-40B4-BE49-F238E27FC236}">
                <a16:creationId xmlns:a16="http://schemas.microsoft.com/office/drawing/2014/main" id="{2F25FF30-7B38-CA19-5512-96A8A27DCF39}"/>
              </a:ext>
            </a:extLst>
          </p:cNvPr>
          <p:cNvSpPr/>
          <p:nvPr/>
        </p:nvSpPr>
        <p:spPr>
          <a:xfrm rot="20063455" flipH="1">
            <a:off x="16487867" y="-6185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13" name="Gruppo 12">
            <a:extLst>
              <a:ext uri="{FF2B5EF4-FFF2-40B4-BE49-F238E27FC236}">
                <a16:creationId xmlns:a16="http://schemas.microsoft.com/office/drawing/2014/main" id="{D010B03E-7CC5-5E46-7394-72B2965438C2}"/>
              </a:ext>
            </a:extLst>
          </p:cNvPr>
          <p:cNvGrpSpPr/>
          <p:nvPr/>
        </p:nvGrpSpPr>
        <p:grpSpPr>
          <a:xfrm>
            <a:off x="8902243" y="4591204"/>
            <a:ext cx="4709944" cy="2084754"/>
            <a:chOff x="8920236" y="4808109"/>
            <a:chExt cx="4709944" cy="2084754"/>
          </a:xfrm>
        </p:grpSpPr>
        <p:pic>
          <p:nvPicPr>
            <p:cNvPr id="14" name="Immagine 13">
              <a:extLst>
                <a:ext uri="{FF2B5EF4-FFF2-40B4-BE49-F238E27FC236}">
                  <a16:creationId xmlns:a16="http://schemas.microsoft.com/office/drawing/2014/main" id="{8DCEF3EA-4C2C-0A8C-4C43-51E29EE885F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635149" y="6140006"/>
              <a:ext cx="1280119" cy="752857"/>
            </a:xfrm>
            <a:prstGeom prst="rect">
              <a:avLst/>
            </a:prstGeom>
          </p:spPr>
        </p:pic>
        <p:sp>
          <p:nvSpPr>
            <p:cNvPr id="15" name="CasellaDiTesto 14">
              <a:extLst>
                <a:ext uri="{FF2B5EF4-FFF2-40B4-BE49-F238E27FC236}">
                  <a16:creationId xmlns:a16="http://schemas.microsoft.com/office/drawing/2014/main" id="{15E9B2BB-7E88-6D45-36C6-D8DAA9549CB5}"/>
                </a:ext>
              </a:extLst>
            </p:cNvPr>
            <p:cNvSpPr txBox="1"/>
            <p:nvPr/>
          </p:nvSpPr>
          <p:spPr>
            <a:xfrm>
              <a:off x="8920236" y="4808109"/>
              <a:ext cx="4709944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it-IT" sz="3200" dirty="0" err="1">
                  <a:latin typeface="Nunito Bold" charset="0"/>
                </a:rPr>
                <a:t>authenticateClient</a:t>
              </a:r>
              <a:br>
                <a:rPr lang="it-IT" sz="3200" dirty="0">
                  <a:latin typeface="Nunito Bold" charset="0"/>
                </a:rPr>
              </a:br>
              <a:r>
                <a:rPr lang="it-IT" sz="2400" dirty="0">
                  <a:latin typeface="Nunito Bold" charset="0"/>
                </a:rPr>
                <a:t>(euiccSigned1, euiccSignature1,</a:t>
              </a:r>
              <a:br>
                <a:rPr lang="it-IT" sz="2400" dirty="0">
                  <a:latin typeface="Nunito Bold" charset="0"/>
                </a:rPr>
              </a:br>
              <a:r>
                <a:rPr lang="it-IT" sz="2400" dirty="0" err="1">
                  <a:latin typeface="Nunito Bold" charset="0"/>
                </a:rPr>
                <a:t>euiccCertificate</a:t>
              </a:r>
              <a:r>
                <a:rPr lang="it-IT" sz="2400" dirty="0">
                  <a:latin typeface="Nunito Bold" charset="0"/>
                </a:rPr>
                <a:t>)</a:t>
              </a:r>
            </a:p>
          </p:txBody>
        </p:sp>
      </p:grpSp>
      <p:sp>
        <p:nvSpPr>
          <p:cNvPr id="16" name="Scorrimento verticale 15">
            <a:extLst>
              <a:ext uri="{FF2B5EF4-FFF2-40B4-BE49-F238E27FC236}">
                <a16:creationId xmlns:a16="http://schemas.microsoft.com/office/drawing/2014/main" id="{F58342DE-BC68-720A-D1C3-27A80D47AD86}"/>
              </a:ext>
            </a:extLst>
          </p:cNvPr>
          <p:cNvSpPr/>
          <p:nvPr/>
        </p:nvSpPr>
        <p:spPr>
          <a:xfrm>
            <a:off x="3959010" y="4641249"/>
            <a:ext cx="2822790" cy="2102451"/>
          </a:xfrm>
          <a:prstGeom prst="verticalScroll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400" dirty="0">
                <a:solidFill>
                  <a:schemeClr val="tx1"/>
                </a:solidFill>
                <a:latin typeface="Nunito Bold" charset="0"/>
              </a:rPr>
              <a:t>VERIFY</a:t>
            </a:r>
          </a:p>
          <a:p>
            <a:pPr algn="ctr"/>
            <a:r>
              <a:rPr lang="it-IT" sz="2000" dirty="0">
                <a:solidFill>
                  <a:schemeClr val="tx1"/>
                </a:solidFill>
                <a:latin typeface="Nunito Bold" charset="0"/>
              </a:rPr>
              <a:t>euiccSigned1</a:t>
            </a:r>
          </a:p>
          <a:p>
            <a:pPr algn="ctr"/>
            <a:r>
              <a:rPr lang="it-IT" sz="2000" dirty="0">
                <a:solidFill>
                  <a:schemeClr val="tx1"/>
                </a:solidFill>
                <a:latin typeface="Nunito Bold" charset="0"/>
              </a:rPr>
              <a:t>euiccSignature1</a:t>
            </a:r>
          </a:p>
          <a:p>
            <a:pPr algn="ctr"/>
            <a:r>
              <a:rPr lang="it-IT" sz="2000" dirty="0" err="1">
                <a:solidFill>
                  <a:schemeClr val="tx1"/>
                </a:solidFill>
                <a:latin typeface="Nunito Bold" charset="0"/>
              </a:rPr>
              <a:t>cert</a:t>
            </a:r>
            <a:r>
              <a:rPr lang="it-IT" sz="2000" dirty="0">
                <a:solidFill>
                  <a:schemeClr val="tx1"/>
                </a:solidFill>
                <a:latin typeface="Nunito Bold" charset="0"/>
              </a:rPr>
              <a:t>. chain</a:t>
            </a:r>
          </a:p>
        </p:txBody>
      </p:sp>
      <p:sp>
        <p:nvSpPr>
          <p:cNvPr id="5" name="TextBox 12">
            <a:extLst>
              <a:ext uri="{FF2B5EF4-FFF2-40B4-BE49-F238E27FC236}">
                <a16:creationId xmlns:a16="http://schemas.microsoft.com/office/drawing/2014/main" id="{4960C63B-82F0-7808-39DF-EA210271D738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AA857EB9-D201-0E7D-8AB5-988D77524E52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grpSp>
        <p:nvGrpSpPr>
          <p:cNvPr id="7" name="Gruppo 6">
            <a:extLst>
              <a:ext uri="{FF2B5EF4-FFF2-40B4-BE49-F238E27FC236}">
                <a16:creationId xmlns:a16="http://schemas.microsoft.com/office/drawing/2014/main" id="{4927591F-01F0-C341-B17E-8E9D167547AB}"/>
              </a:ext>
            </a:extLst>
          </p:cNvPr>
          <p:cNvGrpSpPr/>
          <p:nvPr/>
        </p:nvGrpSpPr>
        <p:grpSpPr>
          <a:xfrm>
            <a:off x="5059151" y="5061194"/>
            <a:ext cx="3945311" cy="1337032"/>
            <a:chOff x="9302552" y="5555831"/>
            <a:chExt cx="3945311" cy="1337032"/>
          </a:xfrm>
        </p:grpSpPr>
        <p:pic>
          <p:nvPicPr>
            <p:cNvPr id="17" name="Immagine 16">
              <a:extLst>
                <a:ext uri="{FF2B5EF4-FFF2-40B4-BE49-F238E27FC236}">
                  <a16:creationId xmlns:a16="http://schemas.microsoft.com/office/drawing/2014/main" id="{9F3F2855-E863-A766-5F78-96E29CF0FF4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635149" y="6140006"/>
              <a:ext cx="1280119" cy="752857"/>
            </a:xfrm>
            <a:prstGeom prst="rect">
              <a:avLst/>
            </a:prstGeom>
          </p:spPr>
        </p:pic>
        <p:sp>
          <p:nvSpPr>
            <p:cNvPr id="18" name="CasellaDiTesto 17">
              <a:extLst>
                <a:ext uri="{FF2B5EF4-FFF2-40B4-BE49-F238E27FC236}">
                  <a16:creationId xmlns:a16="http://schemas.microsoft.com/office/drawing/2014/main" id="{FB8884FF-C56D-F1AE-FF11-71DC61B22EFB}"/>
                </a:ext>
              </a:extLst>
            </p:cNvPr>
            <p:cNvSpPr txBox="1"/>
            <p:nvPr/>
          </p:nvSpPr>
          <p:spPr>
            <a:xfrm>
              <a:off x="9302552" y="5555831"/>
              <a:ext cx="394531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3200" dirty="0" err="1">
                  <a:latin typeface="Nunito Bold" charset="0"/>
                </a:rPr>
                <a:t>handleNotification</a:t>
              </a:r>
              <a:r>
                <a:rPr lang="it-IT" sz="3200" dirty="0">
                  <a:latin typeface="Nunito Bold" charset="0"/>
                </a:rPr>
                <a:t>()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409716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9444E-6 -7.40741E-7 L -0.2336 -0.0041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684" y="-2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0556E-6 -8.64198E-7 L -0.23203 0.00232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606" y="1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3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0556E-6 -4.44444E-6 L -0.23463 0.00232 " pathEditMode="relative" rAng="0" ptsTypes="AA">
                                      <p:cBhvr>
                                        <p:cTn id="50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736" y="1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864777" y="-120417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4950938" y="688298"/>
            <a:ext cx="8009976" cy="173022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11">
            <a:extLst>
              <a:ext uri="{FF2B5EF4-FFF2-40B4-BE49-F238E27FC236}">
                <a16:creationId xmlns:a16="http://schemas.microsoft.com/office/drawing/2014/main" id="{FDE1EB6C-1FCC-B7FC-E706-403525B3AA90}"/>
              </a:ext>
            </a:extLst>
          </p:cNvPr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4BF35A3F-4B96-7408-0D4A-F3F626623309}"/>
                </a:ext>
              </a:extLst>
            </p:cNvPr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B3E36431-349C-2E9C-DC3C-8CA60F451BEA}"/>
                </a:ext>
              </a:extLst>
            </p:cNvPr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4">
            <a:extLst>
              <a:ext uri="{FF2B5EF4-FFF2-40B4-BE49-F238E27FC236}">
                <a16:creationId xmlns:a16="http://schemas.microsoft.com/office/drawing/2014/main" id="{77FFFB1F-DBED-B5AD-8120-382B75784DF5}"/>
              </a:ext>
            </a:extLst>
          </p:cNvPr>
          <p:cNvSpPr txBox="1"/>
          <p:nvPr/>
        </p:nvSpPr>
        <p:spPr>
          <a:xfrm>
            <a:off x="0" y="904875"/>
            <a:ext cx="18287999" cy="1125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INTERAZIONE IN RSP</a:t>
            </a:r>
          </a:p>
        </p:txBody>
      </p:sp>
      <p:sp>
        <p:nvSpPr>
          <p:cNvPr id="12" name="Nastro inclinato in basso 11">
            <a:extLst>
              <a:ext uri="{FF2B5EF4-FFF2-40B4-BE49-F238E27FC236}">
                <a16:creationId xmlns:a16="http://schemas.microsoft.com/office/drawing/2014/main" id="{A6CFDDFC-EED3-641B-611E-0245BCE19692}"/>
              </a:ext>
            </a:extLst>
          </p:cNvPr>
          <p:cNvSpPr/>
          <p:nvPr/>
        </p:nvSpPr>
        <p:spPr>
          <a:xfrm>
            <a:off x="14346127" y="9082830"/>
            <a:ext cx="2913173" cy="816958"/>
          </a:xfrm>
          <a:prstGeom prst="ribbon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3200" dirty="0">
                <a:solidFill>
                  <a:schemeClr val="tx1"/>
                </a:solidFill>
                <a:latin typeface="Fredoka" panose="020B0604020202020204" charset="0"/>
              </a:rPr>
              <a:t>4/30</a:t>
            </a:r>
          </a:p>
          <a:p>
            <a:pPr algn="ctr"/>
            <a:endParaRPr lang="it-IT" dirty="0"/>
          </a:p>
        </p:txBody>
      </p:sp>
      <p:sp>
        <p:nvSpPr>
          <p:cNvPr id="32" name="Nuvola 31">
            <a:extLst>
              <a:ext uri="{FF2B5EF4-FFF2-40B4-BE49-F238E27FC236}">
                <a16:creationId xmlns:a16="http://schemas.microsoft.com/office/drawing/2014/main" id="{E50F7C8E-63B4-B23E-2F4B-6A7DFC594BC7}"/>
              </a:ext>
            </a:extLst>
          </p:cNvPr>
          <p:cNvSpPr/>
          <p:nvPr/>
        </p:nvSpPr>
        <p:spPr>
          <a:xfrm>
            <a:off x="5186379" y="2562376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>
                <a:solidFill>
                  <a:schemeClr val="tx1"/>
                </a:solidFill>
                <a:latin typeface="Nunito Bold" charset="0"/>
              </a:rPr>
              <a:t>SM-DP+</a:t>
            </a:r>
            <a:endParaRPr lang="it-IT" sz="4000" dirty="0"/>
          </a:p>
        </p:txBody>
      </p:sp>
      <p:sp>
        <p:nvSpPr>
          <p:cNvPr id="33" name="Nuvola 32">
            <a:extLst>
              <a:ext uri="{FF2B5EF4-FFF2-40B4-BE49-F238E27FC236}">
                <a16:creationId xmlns:a16="http://schemas.microsoft.com/office/drawing/2014/main" id="{078DF176-4E26-13F6-44F3-52F5A265D26C}"/>
              </a:ext>
            </a:extLst>
          </p:cNvPr>
          <p:cNvSpPr/>
          <p:nvPr/>
        </p:nvSpPr>
        <p:spPr>
          <a:xfrm>
            <a:off x="9448800" y="2562377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 err="1">
                <a:solidFill>
                  <a:schemeClr val="tx1"/>
                </a:solidFill>
                <a:latin typeface="Nunito Bold" charset="0"/>
              </a:rPr>
              <a:t>LPAd</a:t>
            </a:r>
            <a:endParaRPr lang="it-IT" sz="4000" dirty="0"/>
          </a:p>
        </p:txBody>
      </p:sp>
      <p:sp>
        <p:nvSpPr>
          <p:cNvPr id="34" name="Nuvola 33">
            <a:extLst>
              <a:ext uri="{FF2B5EF4-FFF2-40B4-BE49-F238E27FC236}">
                <a16:creationId xmlns:a16="http://schemas.microsoft.com/office/drawing/2014/main" id="{256F9C06-83BF-032F-491E-3C7EC9F08619}"/>
              </a:ext>
            </a:extLst>
          </p:cNvPr>
          <p:cNvSpPr/>
          <p:nvPr/>
        </p:nvSpPr>
        <p:spPr>
          <a:xfrm>
            <a:off x="13720779" y="2562377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 err="1">
                <a:solidFill>
                  <a:schemeClr val="tx1"/>
                </a:solidFill>
                <a:latin typeface="Nunito Bold" charset="0"/>
              </a:rPr>
              <a:t>eUICC</a:t>
            </a:r>
            <a:endParaRPr lang="it-IT" sz="4000" dirty="0"/>
          </a:p>
        </p:txBody>
      </p:sp>
      <p:sp>
        <p:nvSpPr>
          <p:cNvPr id="35" name="Freeform 19">
            <a:extLst>
              <a:ext uri="{FF2B5EF4-FFF2-40B4-BE49-F238E27FC236}">
                <a16:creationId xmlns:a16="http://schemas.microsoft.com/office/drawing/2014/main" id="{54D2FA2E-7951-7D25-7063-7C9E7171FC2F}"/>
              </a:ext>
            </a:extLst>
          </p:cNvPr>
          <p:cNvSpPr/>
          <p:nvPr/>
        </p:nvSpPr>
        <p:spPr>
          <a:xfrm rot="9999176" flipH="1">
            <a:off x="-1316676" y="171656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36" name="Nuvola 35">
            <a:extLst>
              <a:ext uri="{FF2B5EF4-FFF2-40B4-BE49-F238E27FC236}">
                <a16:creationId xmlns:a16="http://schemas.microsoft.com/office/drawing/2014/main" id="{AC5A91DC-CA3F-CB39-ADCB-0EFD3AAD4F32}"/>
              </a:ext>
            </a:extLst>
          </p:cNvPr>
          <p:cNvSpPr/>
          <p:nvPr/>
        </p:nvSpPr>
        <p:spPr>
          <a:xfrm>
            <a:off x="914400" y="2562376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>
                <a:solidFill>
                  <a:schemeClr val="tx1"/>
                </a:solidFill>
                <a:latin typeface="Nunito Bold" charset="0"/>
              </a:rPr>
              <a:t>Operator</a:t>
            </a:r>
            <a:endParaRPr lang="it-IT" sz="4000" dirty="0"/>
          </a:p>
        </p:txBody>
      </p:sp>
      <p:cxnSp>
        <p:nvCxnSpPr>
          <p:cNvPr id="38" name="Connettore 2 37">
            <a:extLst>
              <a:ext uri="{FF2B5EF4-FFF2-40B4-BE49-F238E27FC236}">
                <a16:creationId xmlns:a16="http://schemas.microsoft.com/office/drawing/2014/main" id="{58FACAF1-CE69-04FF-0650-7CC11CD9D6AF}"/>
              </a:ext>
            </a:extLst>
          </p:cNvPr>
          <p:cNvCxnSpPr>
            <a:cxnSpLocks/>
            <a:stCxn id="36" idx="1"/>
          </p:cNvCxnSpPr>
          <p:nvPr/>
        </p:nvCxnSpPr>
        <p:spPr>
          <a:xfrm flipH="1">
            <a:off x="2740810" y="3998968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ttore 2 40">
            <a:extLst>
              <a:ext uri="{FF2B5EF4-FFF2-40B4-BE49-F238E27FC236}">
                <a16:creationId xmlns:a16="http://schemas.microsoft.com/office/drawing/2014/main" id="{ACE87930-83C9-EEB2-E7C0-DF3FC89DFA46}"/>
              </a:ext>
            </a:extLst>
          </p:cNvPr>
          <p:cNvCxnSpPr>
            <a:cxnSpLocks/>
          </p:cNvCxnSpPr>
          <p:nvPr/>
        </p:nvCxnSpPr>
        <p:spPr>
          <a:xfrm flipH="1">
            <a:off x="7012788" y="3986492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ttore 2 41">
            <a:extLst>
              <a:ext uri="{FF2B5EF4-FFF2-40B4-BE49-F238E27FC236}">
                <a16:creationId xmlns:a16="http://schemas.microsoft.com/office/drawing/2014/main" id="{8C10AA83-81CC-39E6-E80E-C96423D1DEC7}"/>
              </a:ext>
            </a:extLst>
          </p:cNvPr>
          <p:cNvCxnSpPr>
            <a:cxnSpLocks/>
          </p:cNvCxnSpPr>
          <p:nvPr/>
        </p:nvCxnSpPr>
        <p:spPr>
          <a:xfrm flipH="1">
            <a:off x="11275209" y="3986492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ttore 2 42">
            <a:extLst>
              <a:ext uri="{FF2B5EF4-FFF2-40B4-BE49-F238E27FC236}">
                <a16:creationId xmlns:a16="http://schemas.microsoft.com/office/drawing/2014/main" id="{46B11B07-56D4-C784-CC06-D957F0601BFF}"/>
              </a:ext>
            </a:extLst>
          </p:cNvPr>
          <p:cNvCxnSpPr>
            <a:cxnSpLocks/>
          </p:cNvCxnSpPr>
          <p:nvPr/>
        </p:nvCxnSpPr>
        <p:spPr>
          <a:xfrm flipH="1">
            <a:off x="15547189" y="3985624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Gruppo 53">
            <a:extLst>
              <a:ext uri="{FF2B5EF4-FFF2-40B4-BE49-F238E27FC236}">
                <a16:creationId xmlns:a16="http://schemas.microsoft.com/office/drawing/2014/main" id="{53C62F84-1B9D-EAAD-6416-2D94148F7885}"/>
              </a:ext>
            </a:extLst>
          </p:cNvPr>
          <p:cNvGrpSpPr/>
          <p:nvPr/>
        </p:nvGrpSpPr>
        <p:grpSpPr>
          <a:xfrm>
            <a:off x="9423521" y="4568151"/>
            <a:ext cx="3722493" cy="1830075"/>
            <a:chOff x="9420217" y="5062788"/>
            <a:chExt cx="3722493" cy="1830075"/>
          </a:xfrm>
        </p:grpSpPr>
        <p:pic>
          <p:nvPicPr>
            <p:cNvPr id="51" name="Immagine 50">
              <a:extLst>
                <a:ext uri="{FF2B5EF4-FFF2-40B4-BE49-F238E27FC236}">
                  <a16:creationId xmlns:a16="http://schemas.microsoft.com/office/drawing/2014/main" id="{E2207616-7403-13DD-BA34-143AFC24592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635149" y="6140006"/>
              <a:ext cx="1280119" cy="752857"/>
            </a:xfrm>
            <a:prstGeom prst="rect">
              <a:avLst/>
            </a:prstGeom>
          </p:spPr>
        </p:pic>
        <p:sp>
          <p:nvSpPr>
            <p:cNvPr id="52" name="CasellaDiTesto 51">
              <a:extLst>
                <a:ext uri="{FF2B5EF4-FFF2-40B4-BE49-F238E27FC236}">
                  <a16:creationId xmlns:a16="http://schemas.microsoft.com/office/drawing/2014/main" id="{D1863BCD-72ED-58A0-A6BD-4EB5E252F4DD}"/>
                </a:ext>
              </a:extLst>
            </p:cNvPr>
            <p:cNvSpPr txBox="1"/>
            <p:nvPr/>
          </p:nvSpPr>
          <p:spPr>
            <a:xfrm>
              <a:off x="9420217" y="5062788"/>
              <a:ext cx="3722493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it-IT" sz="3200" dirty="0">
                  <a:latin typeface="Nunito Bold" charset="0"/>
                </a:rPr>
                <a:t>check </a:t>
              </a:r>
              <a:r>
                <a:rPr lang="it-IT" sz="3200" dirty="0" err="1">
                  <a:latin typeface="Nunito Bold" charset="0"/>
                </a:rPr>
                <a:t>if</a:t>
              </a:r>
              <a:r>
                <a:rPr lang="it-IT" sz="3200" dirty="0">
                  <a:latin typeface="Nunito Bold" charset="0"/>
                </a:rPr>
                <a:t> </a:t>
              </a:r>
              <a:r>
                <a:rPr lang="it-IT" sz="3200" dirty="0" err="1">
                  <a:latin typeface="Nunito Bold" charset="0"/>
                </a:rPr>
                <a:t>profile</a:t>
              </a:r>
              <a:r>
                <a:rPr lang="it-IT" sz="3200" dirty="0">
                  <a:latin typeface="Nunito Bold" charset="0"/>
                </a:rPr>
                <a:t> can</a:t>
              </a:r>
            </a:p>
            <a:p>
              <a:pPr algn="ctr"/>
              <a:r>
                <a:rPr lang="it-IT" sz="3200" dirty="0">
                  <a:latin typeface="Nunito Bold" charset="0"/>
                </a:rPr>
                <a:t>be </a:t>
              </a:r>
              <a:r>
                <a:rPr lang="it-IT" sz="3200" dirty="0" err="1">
                  <a:latin typeface="Nunito Bold" charset="0"/>
                </a:rPr>
                <a:t>installed</a:t>
              </a:r>
              <a:endParaRPr lang="it-IT" sz="2400" dirty="0">
                <a:latin typeface="Nunito Bold" charset="0"/>
              </a:endParaRPr>
            </a:p>
          </p:txBody>
        </p:sp>
      </p:grpSp>
      <p:sp>
        <p:nvSpPr>
          <p:cNvPr id="53" name="Freeform 14">
            <a:extLst>
              <a:ext uri="{FF2B5EF4-FFF2-40B4-BE49-F238E27FC236}">
                <a16:creationId xmlns:a16="http://schemas.microsoft.com/office/drawing/2014/main" id="{2F25FF30-7B38-CA19-5512-96A8A27DCF39}"/>
              </a:ext>
            </a:extLst>
          </p:cNvPr>
          <p:cNvSpPr/>
          <p:nvPr/>
        </p:nvSpPr>
        <p:spPr>
          <a:xfrm rot="20063455" flipH="1">
            <a:off x="16487867" y="-6185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12">
            <a:extLst>
              <a:ext uri="{FF2B5EF4-FFF2-40B4-BE49-F238E27FC236}">
                <a16:creationId xmlns:a16="http://schemas.microsoft.com/office/drawing/2014/main" id="{02161A71-2DC6-98F8-144B-790089178584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7CED1663-EC73-4F29-1714-B30AC92F1377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grpSp>
        <p:nvGrpSpPr>
          <p:cNvPr id="13" name="Gruppo 12">
            <a:extLst>
              <a:ext uri="{FF2B5EF4-FFF2-40B4-BE49-F238E27FC236}">
                <a16:creationId xmlns:a16="http://schemas.microsoft.com/office/drawing/2014/main" id="{9D89B365-3E62-BF85-AA3E-EF81B50E8976}"/>
              </a:ext>
            </a:extLst>
          </p:cNvPr>
          <p:cNvGrpSpPr/>
          <p:nvPr/>
        </p:nvGrpSpPr>
        <p:grpSpPr>
          <a:xfrm>
            <a:off x="3760554" y="4457475"/>
            <a:ext cx="6479659" cy="2057625"/>
            <a:chOff x="8030959" y="4835238"/>
            <a:chExt cx="6479659" cy="2057625"/>
          </a:xfrm>
        </p:grpSpPr>
        <p:pic>
          <p:nvPicPr>
            <p:cNvPr id="14" name="Immagine 13">
              <a:extLst>
                <a:ext uri="{FF2B5EF4-FFF2-40B4-BE49-F238E27FC236}">
                  <a16:creationId xmlns:a16="http://schemas.microsoft.com/office/drawing/2014/main" id="{6FCA2979-7F6A-1AFA-F359-C983E16C45B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635149" y="6140006"/>
              <a:ext cx="1280119" cy="752857"/>
            </a:xfrm>
            <a:prstGeom prst="rect">
              <a:avLst/>
            </a:prstGeom>
          </p:spPr>
        </p:pic>
        <p:sp>
          <p:nvSpPr>
            <p:cNvPr id="15" name="CasellaDiTesto 14">
              <a:extLst>
                <a:ext uri="{FF2B5EF4-FFF2-40B4-BE49-F238E27FC236}">
                  <a16:creationId xmlns:a16="http://schemas.microsoft.com/office/drawing/2014/main" id="{C377B0DA-406B-D664-8A9D-8BEDF9EB34C5}"/>
                </a:ext>
              </a:extLst>
            </p:cNvPr>
            <p:cNvSpPr txBox="1"/>
            <p:nvPr/>
          </p:nvSpPr>
          <p:spPr>
            <a:xfrm>
              <a:off x="8030959" y="4835238"/>
              <a:ext cx="6479659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it-IT" sz="3200" dirty="0" err="1">
                  <a:latin typeface="Nunito Bold" charset="0"/>
                </a:rPr>
                <a:t>authenticateClientResponse</a:t>
              </a:r>
              <a:br>
                <a:rPr lang="it-IT" sz="3200" dirty="0">
                  <a:latin typeface="Nunito Bold" charset="0"/>
                </a:rPr>
              </a:br>
              <a:r>
                <a:rPr lang="it-IT" sz="2400" dirty="0">
                  <a:latin typeface="Nunito Bold" charset="0"/>
                </a:rPr>
                <a:t>(</a:t>
              </a:r>
              <a:r>
                <a:rPr lang="it-IT" sz="2400" dirty="0" err="1">
                  <a:latin typeface="Nunito Bold" charset="0"/>
                </a:rPr>
                <a:t>transactID</a:t>
              </a:r>
              <a:r>
                <a:rPr lang="it-IT" sz="2400" dirty="0">
                  <a:latin typeface="Nunito Bold" charset="0"/>
                </a:rPr>
                <a:t>, smdpSigned2, smdpSignature2,</a:t>
              </a:r>
              <a:br>
                <a:rPr lang="it-IT" sz="2400" dirty="0">
                  <a:latin typeface="Nunito Bold" charset="0"/>
                </a:rPr>
              </a:br>
              <a:r>
                <a:rPr lang="it-IT" sz="2400" dirty="0" err="1">
                  <a:latin typeface="Nunito Bold" charset="0"/>
                </a:rPr>
                <a:t>profile</a:t>
              </a:r>
              <a:r>
                <a:rPr lang="it-IT" sz="2400" dirty="0">
                  <a:latin typeface="Nunito Bold" charset="0"/>
                </a:rPr>
                <a:t> metadata, </a:t>
              </a:r>
              <a:r>
                <a:rPr lang="it-IT" sz="2400" dirty="0" err="1">
                  <a:latin typeface="Nunito Bold" charset="0"/>
                </a:rPr>
                <a:t>CERT.DPpb.SIG</a:t>
              </a:r>
              <a:r>
                <a:rPr lang="it-IT" sz="2400" dirty="0">
                  <a:latin typeface="Nunito Bold" charset="0"/>
                </a:rPr>
                <a:t>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40056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3.33333E-6 L 0.23368 0.0041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684" y="2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-4.69136E-6 L 0.23316 0.00263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658" y="1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3316 0.00263 L -3.05556E-6 1.85185E-6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68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864777" y="-120417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4950938" y="688298"/>
            <a:ext cx="8009976" cy="173022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11">
            <a:extLst>
              <a:ext uri="{FF2B5EF4-FFF2-40B4-BE49-F238E27FC236}">
                <a16:creationId xmlns:a16="http://schemas.microsoft.com/office/drawing/2014/main" id="{FDE1EB6C-1FCC-B7FC-E706-403525B3AA90}"/>
              </a:ext>
            </a:extLst>
          </p:cNvPr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4BF35A3F-4B96-7408-0D4A-F3F626623309}"/>
                </a:ext>
              </a:extLst>
            </p:cNvPr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B3E36431-349C-2E9C-DC3C-8CA60F451BEA}"/>
                </a:ext>
              </a:extLst>
            </p:cNvPr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4">
            <a:extLst>
              <a:ext uri="{FF2B5EF4-FFF2-40B4-BE49-F238E27FC236}">
                <a16:creationId xmlns:a16="http://schemas.microsoft.com/office/drawing/2014/main" id="{77FFFB1F-DBED-B5AD-8120-382B75784DF5}"/>
              </a:ext>
            </a:extLst>
          </p:cNvPr>
          <p:cNvSpPr txBox="1"/>
          <p:nvPr/>
        </p:nvSpPr>
        <p:spPr>
          <a:xfrm>
            <a:off x="0" y="904875"/>
            <a:ext cx="18287999" cy="1125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INTERAZIONE IN RSP</a:t>
            </a:r>
          </a:p>
        </p:txBody>
      </p:sp>
      <p:sp>
        <p:nvSpPr>
          <p:cNvPr id="12" name="Nastro inclinato in basso 11">
            <a:extLst>
              <a:ext uri="{FF2B5EF4-FFF2-40B4-BE49-F238E27FC236}">
                <a16:creationId xmlns:a16="http://schemas.microsoft.com/office/drawing/2014/main" id="{A6CFDDFC-EED3-641B-611E-0245BCE19692}"/>
              </a:ext>
            </a:extLst>
          </p:cNvPr>
          <p:cNvSpPr/>
          <p:nvPr/>
        </p:nvSpPr>
        <p:spPr>
          <a:xfrm>
            <a:off x="14346127" y="9082830"/>
            <a:ext cx="2913173" cy="816958"/>
          </a:xfrm>
          <a:prstGeom prst="ribbon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3200" dirty="0">
                <a:solidFill>
                  <a:schemeClr val="tx1"/>
                </a:solidFill>
                <a:latin typeface="Fredoka" panose="020B0604020202020204" charset="0"/>
              </a:rPr>
              <a:t>4/30</a:t>
            </a:r>
          </a:p>
          <a:p>
            <a:pPr algn="ctr"/>
            <a:endParaRPr lang="it-IT" dirty="0"/>
          </a:p>
        </p:txBody>
      </p:sp>
      <p:sp>
        <p:nvSpPr>
          <p:cNvPr id="32" name="Nuvola 31">
            <a:extLst>
              <a:ext uri="{FF2B5EF4-FFF2-40B4-BE49-F238E27FC236}">
                <a16:creationId xmlns:a16="http://schemas.microsoft.com/office/drawing/2014/main" id="{E50F7C8E-63B4-B23E-2F4B-6A7DFC594BC7}"/>
              </a:ext>
            </a:extLst>
          </p:cNvPr>
          <p:cNvSpPr/>
          <p:nvPr/>
        </p:nvSpPr>
        <p:spPr>
          <a:xfrm>
            <a:off x="5186379" y="2562376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>
                <a:solidFill>
                  <a:schemeClr val="tx1"/>
                </a:solidFill>
                <a:latin typeface="Nunito Bold" charset="0"/>
              </a:rPr>
              <a:t>SM-DP+</a:t>
            </a:r>
            <a:endParaRPr lang="it-IT" sz="4000" dirty="0"/>
          </a:p>
        </p:txBody>
      </p:sp>
      <p:sp>
        <p:nvSpPr>
          <p:cNvPr id="33" name="Nuvola 32">
            <a:extLst>
              <a:ext uri="{FF2B5EF4-FFF2-40B4-BE49-F238E27FC236}">
                <a16:creationId xmlns:a16="http://schemas.microsoft.com/office/drawing/2014/main" id="{078DF176-4E26-13F6-44F3-52F5A265D26C}"/>
              </a:ext>
            </a:extLst>
          </p:cNvPr>
          <p:cNvSpPr/>
          <p:nvPr/>
        </p:nvSpPr>
        <p:spPr>
          <a:xfrm>
            <a:off x="9448800" y="2562377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 err="1">
                <a:solidFill>
                  <a:schemeClr val="tx1"/>
                </a:solidFill>
                <a:latin typeface="Nunito Bold" charset="0"/>
              </a:rPr>
              <a:t>LPAd</a:t>
            </a:r>
            <a:endParaRPr lang="it-IT" sz="4000" dirty="0"/>
          </a:p>
        </p:txBody>
      </p:sp>
      <p:sp>
        <p:nvSpPr>
          <p:cNvPr id="34" name="Nuvola 33">
            <a:extLst>
              <a:ext uri="{FF2B5EF4-FFF2-40B4-BE49-F238E27FC236}">
                <a16:creationId xmlns:a16="http://schemas.microsoft.com/office/drawing/2014/main" id="{256F9C06-83BF-032F-491E-3C7EC9F08619}"/>
              </a:ext>
            </a:extLst>
          </p:cNvPr>
          <p:cNvSpPr/>
          <p:nvPr/>
        </p:nvSpPr>
        <p:spPr>
          <a:xfrm>
            <a:off x="13720779" y="2562377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 err="1">
                <a:solidFill>
                  <a:schemeClr val="tx1"/>
                </a:solidFill>
                <a:latin typeface="Nunito Bold" charset="0"/>
              </a:rPr>
              <a:t>eUICC</a:t>
            </a:r>
            <a:endParaRPr lang="it-IT" sz="4000" dirty="0"/>
          </a:p>
        </p:txBody>
      </p:sp>
      <p:sp>
        <p:nvSpPr>
          <p:cNvPr id="35" name="Freeform 19">
            <a:extLst>
              <a:ext uri="{FF2B5EF4-FFF2-40B4-BE49-F238E27FC236}">
                <a16:creationId xmlns:a16="http://schemas.microsoft.com/office/drawing/2014/main" id="{54D2FA2E-7951-7D25-7063-7C9E7171FC2F}"/>
              </a:ext>
            </a:extLst>
          </p:cNvPr>
          <p:cNvSpPr/>
          <p:nvPr/>
        </p:nvSpPr>
        <p:spPr>
          <a:xfrm rot="9999176" flipH="1">
            <a:off x="-1316676" y="171656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36" name="Nuvola 35">
            <a:extLst>
              <a:ext uri="{FF2B5EF4-FFF2-40B4-BE49-F238E27FC236}">
                <a16:creationId xmlns:a16="http://schemas.microsoft.com/office/drawing/2014/main" id="{AC5A91DC-CA3F-CB39-ADCB-0EFD3AAD4F32}"/>
              </a:ext>
            </a:extLst>
          </p:cNvPr>
          <p:cNvSpPr/>
          <p:nvPr/>
        </p:nvSpPr>
        <p:spPr>
          <a:xfrm>
            <a:off x="914400" y="2562376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>
                <a:solidFill>
                  <a:schemeClr val="tx1"/>
                </a:solidFill>
                <a:latin typeface="Nunito Bold" charset="0"/>
              </a:rPr>
              <a:t>Operator</a:t>
            </a:r>
            <a:endParaRPr lang="it-IT" sz="4000" dirty="0"/>
          </a:p>
        </p:txBody>
      </p:sp>
      <p:cxnSp>
        <p:nvCxnSpPr>
          <p:cNvPr id="38" name="Connettore 2 37">
            <a:extLst>
              <a:ext uri="{FF2B5EF4-FFF2-40B4-BE49-F238E27FC236}">
                <a16:creationId xmlns:a16="http://schemas.microsoft.com/office/drawing/2014/main" id="{58FACAF1-CE69-04FF-0650-7CC11CD9D6AF}"/>
              </a:ext>
            </a:extLst>
          </p:cNvPr>
          <p:cNvCxnSpPr>
            <a:cxnSpLocks/>
            <a:stCxn id="36" idx="1"/>
          </p:cNvCxnSpPr>
          <p:nvPr/>
        </p:nvCxnSpPr>
        <p:spPr>
          <a:xfrm flipH="1">
            <a:off x="2740810" y="3998968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ttore 2 40">
            <a:extLst>
              <a:ext uri="{FF2B5EF4-FFF2-40B4-BE49-F238E27FC236}">
                <a16:creationId xmlns:a16="http://schemas.microsoft.com/office/drawing/2014/main" id="{ACE87930-83C9-EEB2-E7C0-DF3FC89DFA46}"/>
              </a:ext>
            </a:extLst>
          </p:cNvPr>
          <p:cNvCxnSpPr>
            <a:cxnSpLocks/>
          </p:cNvCxnSpPr>
          <p:nvPr/>
        </p:nvCxnSpPr>
        <p:spPr>
          <a:xfrm flipH="1">
            <a:off x="7012788" y="3986492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ttore 2 41">
            <a:extLst>
              <a:ext uri="{FF2B5EF4-FFF2-40B4-BE49-F238E27FC236}">
                <a16:creationId xmlns:a16="http://schemas.microsoft.com/office/drawing/2014/main" id="{8C10AA83-81CC-39E6-E80E-C96423D1DEC7}"/>
              </a:ext>
            </a:extLst>
          </p:cNvPr>
          <p:cNvCxnSpPr>
            <a:cxnSpLocks/>
          </p:cNvCxnSpPr>
          <p:nvPr/>
        </p:nvCxnSpPr>
        <p:spPr>
          <a:xfrm flipH="1">
            <a:off x="11275209" y="3986492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ttore 2 42">
            <a:extLst>
              <a:ext uri="{FF2B5EF4-FFF2-40B4-BE49-F238E27FC236}">
                <a16:creationId xmlns:a16="http://schemas.microsoft.com/office/drawing/2014/main" id="{46B11B07-56D4-C784-CC06-D957F0601BFF}"/>
              </a:ext>
            </a:extLst>
          </p:cNvPr>
          <p:cNvCxnSpPr>
            <a:cxnSpLocks/>
          </p:cNvCxnSpPr>
          <p:nvPr/>
        </p:nvCxnSpPr>
        <p:spPr>
          <a:xfrm flipH="1">
            <a:off x="15547189" y="3985624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Gruppo 53">
            <a:extLst>
              <a:ext uri="{FF2B5EF4-FFF2-40B4-BE49-F238E27FC236}">
                <a16:creationId xmlns:a16="http://schemas.microsoft.com/office/drawing/2014/main" id="{53C62F84-1B9D-EAAD-6416-2D94148F7885}"/>
              </a:ext>
            </a:extLst>
          </p:cNvPr>
          <p:cNvGrpSpPr/>
          <p:nvPr/>
        </p:nvGrpSpPr>
        <p:grpSpPr>
          <a:xfrm>
            <a:off x="8864072" y="4568151"/>
            <a:ext cx="4841390" cy="2068166"/>
            <a:chOff x="8860768" y="5062788"/>
            <a:chExt cx="4841390" cy="2068166"/>
          </a:xfrm>
        </p:grpSpPr>
        <p:pic>
          <p:nvPicPr>
            <p:cNvPr id="51" name="Immagine 50">
              <a:extLst>
                <a:ext uri="{FF2B5EF4-FFF2-40B4-BE49-F238E27FC236}">
                  <a16:creationId xmlns:a16="http://schemas.microsoft.com/office/drawing/2014/main" id="{E2207616-7403-13DD-BA34-143AFC24592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632790" y="6378097"/>
              <a:ext cx="1280119" cy="752857"/>
            </a:xfrm>
            <a:prstGeom prst="rect">
              <a:avLst/>
            </a:prstGeom>
          </p:spPr>
        </p:pic>
        <p:sp>
          <p:nvSpPr>
            <p:cNvPr id="52" name="CasellaDiTesto 51">
              <a:extLst>
                <a:ext uri="{FF2B5EF4-FFF2-40B4-BE49-F238E27FC236}">
                  <a16:creationId xmlns:a16="http://schemas.microsoft.com/office/drawing/2014/main" id="{D1863BCD-72ED-58A0-A6BD-4EB5E252F4DD}"/>
                </a:ext>
              </a:extLst>
            </p:cNvPr>
            <p:cNvSpPr txBox="1"/>
            <p:nvPr/>
          </p:nvSpPr>
          <p:spPr>
            <a:xfrm>
              <a:off x="8860768" y="5062788"/>
              <a:ext cx="4841390" cy="16927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it-IT" sz="3200" dirty="0" err="1">
                  <a:latin typeface="Nunito Bold" charset="0"/>
                </a:rPr>
                <a:t>prepareDownload</a:t>
              </a:r>
              <a:br>
                <a:rPr lang="it-IT" sz="3200" dirty="0">
                  <a:latin typeface="Nunito Bold" charset="0"/>
                </a:rPr>
              </a:br>
              <a:r>
                <a:rPr lang="it-IT" sz="2400" dirty="0">
                  <a:latin typeface="Nunito Bold" charset="0"/>
                </a:rPr>
                <a:t>(smdpSigned2, smdpSignature2,</a:t>
              </a:r>
              <a:br>
                <a:rPr lang="it-IT" sz="2400" dirty="0">
                  <a:latin typeface="Nunito Bold" charset="0"/>
                </a:rPr>
              </a:br>
              <a:r>
                <a:rPr lang="it-IT" sz="2400" dirty="0" err="1">
                  <a:latin typeface="Nunito Bold" charset="0"/>
                </a:rPr>
                <a:t>CERT.DPpb.SIG</a:t>
              </a:r>
              <a:r>
                <a:rPr lang="it-IT" sz="2400" dirty="0">
                  <a:latin typeface="Nunito Bold" charset="0"/>
                </a:rPr>
                <a:t>)</a:t>
              </a:r>
            </a:p>
            <a:p>
              <a:pPr algn="ctr"/>
              <a:endParaRPr lang="it-IT" sz="2400" dirty="0">
                <a:latin typeface="Nunito Bold" charset="0"/>
              </a:endParaRPr>
            </a:p>
          </p:txBody>
        </p:sp>
      </p:grpSp>
      <p:sp>
        <p:nvSpPr>
          <p:cNvPr id="53" name="Freeform 14">
            <a:extLst>
              <a:ext uri="{FF2B5EF4-FFF2-40B4-BE49-F238E27FC236}">
                <a16:creationId xmlns:a16="http://schemas.microsoft.com/office/drawing/2014/main" id="{2F25FF30-7B38-CA19-5512-96A8A27DCF39}"/>
              </a:ext>
            </a:extLst>
          </p:cNvPr>
          <p:cNvSpPr/>
          <p:nvPr/>
        </p:nvSpPr>
        <p:spPr>
          <a:xfrm rot="20063455" flipH="1">
            <a:off x="16487867" y="-6185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12">
            <a:extLst>
              <a:ext uri="{FF2B5EF4-FFF2-40B4-BE49-F238E27FC236}">
                <a16:creationId xmlns:a16="http://schemas.microsoft.com/office/drawing/2014/main" id="{02161A71-2DC6-98F8-144B-790089178584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7CED1663-EC73-4F29-1714-B30AC92F1377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" name="Scorrimento verticale 4">
            <a:extLst>
              <a:ext uri="{FF2B5EF4-FFF2-40B4-BE49-F238E27FC236}">
                <a16:creationId xmlns:a16="http://schemas.microsoft.com/office/drawing/2014/main" id="{9C6741BB-67F6-9E73-8CC4-9A073B4DBDF3}"/>
              </a:ext>
            </a:extLst>
          </p:cNvPr>
          <p:cNvSpPr/>
          <p:nvPr/>
        </p:nvSpPr>
        <p:spPr>
          <a:xfrm>
            <a:off x="12493410" y="4488849"/>
            <a:ext cx="2822790" cy="2102451"/>
          </a:xfrm>
          <a:prstGeom prst="verticalScroll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400" dirty="0">
                <a:solidFill>
                  <a:schemeClr val="tx1"/>
                </a:solidFill>
                <a:latin typeface="Nunito Bold" charset="0"/>
              </a:rPr>
              <a:t>VERIFY</a:t>
            </a:r>
          </a:p>
          <a:p>
            <a:pPr algn="ctr"/>
            <a:r>
              <a:rPr lang="it-IT" sz="2000" dirty="0">
                <a:solidFill>
                  <a:schemeClr val="tx1"/>
                </a:solidFill>
                <a:latin typeface="Nunito Bold" charset="0"/>
              </a:rPr>
              <a:t>smdpSigned2</a:t>
            </a:r>
          </a:p>
          <a:p>
            <a:pPr algn="ctr"/>
            <a:r>
              <a:rPr lang="it-IT" sz="2000" dirty="0">
                <a:solidFill>
                  <a:schemeClr val="tx1"/>
                </a:solidFill>
                <a:latin typeface="Nunito Bold" charset="0"/>
              </a:rPr>
              <a:t>smdpSignature2</a:t>
            </a:r>
          </a:p>
          <a:p>
            <a:pPr algn="ctr"/>
            <a:r>
              <a:rPr lang="it-IT" sz="2000" dirty="0" err="1">
                <a:solidFill>
                  <a:schemeClr val="tx1"/>
                </a:solidFill>
                <a:latin typeface="Nunito Bold" charset="0"/>
              </a:rPr>
              <a:t>cert</a:t>
            </a:r>
            <a:r>
              <a:rPr lang="it-IT" sz="2000" dirty="0">
                <a:solidFill>
                  <a:schemeClr val="tx1"/>
                </a:solidFill>
                <a:latin typeface="Nunito Bold" charset="0"/>
              </a:rPr>
              <a:t>. chain</a:t>
            </a:r>
          </a:p>
        </p:txBody>
      </p:sp>
    </p:spTree>
    <p:extLst>
      <p:ext uri="{BB962C8B-B14F-4D97-AF65-F5344CB8AC3E}">
        <p14:creationId xmlns:p14="http://schemas.microsoft.com/office/powerpoint/2010/main" val="41491340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1.23457E-6 L 0.23316 -0.0001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658" y="-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4950938" y="688298"/>
            <a:ext cx="8009976" cy="173022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11">
            <a:extLst>
              <a:ext uri="{FF2B5EF4-FFF2-40B4-BE49-F238E27FC236}">
                <a16:creationId xmlns:a16="http://schemas.microsoft.com/office/drawing/2014/main" id="{FDE1EB6C-1FCC-B7FC-E706-403525B3AA90}"/>
              </a:ext>
            </a:extLst>
          </p:cNvPr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4BF35A3F-4B96-7408-0D4A-F3F626623309}"/>
                </a:ext>
              </a:extLst>
            </p:cNvPr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B3E36431-349C-2E9C-DC3C-8CA60F451BEA}"/>
                </a:ext>
              </a:extLst>
            </p:cNvPr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4">
            <a:extLst>
              <a:ext uri="{FF2B5EF4-FFF2-40B4-BE49-F238E27FC236}">
                <a16:creationId xmlns:a16="http://schemas.microsoft.com/office/drawing/2014/main" id="{77FFFB1F-DBED-B5AD-8120-382B75784DF5}"/>
              </a:ext>
            </a:extLst>
          </p:cNvPr>
          <p:cNvSpPr txBox="1"/>
          <p:nvPr/>
        </p:nvSpPr>
        <p:spPr>
          <a:xfrm>
            <a:off x="0" y="904875"/>
            <a:ext cx="18287999" cy="1125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INTERAZIONE IN RSP</a:t>
            </a:r>
          </a:p>
        </p:txBody>
      </p:sp>
      <p:sp>
        <p:nvSpPr>
          <p:cNvPr id="12" name="Nastro inclinato in basso 11">
            <a:extLst>
              <a:ext uri="{FF2B5EF4-FFF2-40B4-BE49-F238E27FC236}">
                <a16:creationId xmlns:a16="http://schemas.microsoft.com/office/drawing/2014/main" id="{A6CFDDFC-EED3-641B-611E-0245BCE19692}"/>
              </a:ext>
            </a:extLst>
          </p:cNvPr>
          <p:cNvSpPr/>
          <p:nvPr/>
        </p:nvSpPr>
        <p:spPr>
          <a:xfrm>
            <a:off x="14346127" y="9082830"/>
            <a:ext cx="2913173" cy="816958"/>
          </a:xfrm>
          <a:prstGeom prst="ribbon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3200" dirty="0">
                <a:solidFill>
                  <a:schemeClr val="tx1"/>
                </a:solidFill>
                <a:latin typeface="Fredoka" panose="020B0604020202020204" charset="0"/>
              </a:rPr>
              <a:t>4/30</a:t>
            </a:r>
          </a:p>
          <a:p>
            <a:pPr algn="ctr"/>
            <a:endParaRPr lang="it-IT" dirty="0"/>
          </a:p>
        </p:txBody>
      </p:sp>
      <p:sp>
        <p:nvSpPr>
          <p:cNvPr id="32" name="Nuvola 31">
            <a:extLst>
              <a:ext uri="{FF2B5EF4-FFF2-40B4-BE49-F238E27FC236}">
                <a16:creationId xmlns:a16="http://schemas.microsoft.com/office/drawing/2014/main" id="{E50F7C8E-63B4-B23E-2F4B-6A7DFC594BC7}"/>
              </a:ext>
            </a:extLst>
          </p:cNvPr>
          <p:cNvSpPr/>
          <p:nvPr/>
        </p:nvSpPr>
        <p:spPr>
          <a:xfrm>
            <a:off x="5186379" y="2562376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>
                <a:solidFill>
                  <a:schemeClr val="tx1"/>
                </a:solidFill>
                <a:latin typeface="Nunito Bold" charset="0"/>
              </a:rPr>
              <a:t>SM-DP+</a:t>
            </a:r>
            <a:endParaRPr lang="it-IT" sz="4000" dirty="0"/>
          </a:p>
        </p:txBody>
      </p:sp>
      <p:sp>
        <p:nvSpPr>
          <p:cNvPr id="33" name="Nuvola 32">
            <a:extLst>
              <a:ext uri="{FF2B5EF4-FFF2-40B4-BE49-F238E27FC236}">
                <a16:creationId xmlns:a16="http://schemas.microsoft.com/office/drawing/2014/main" id="{078DF176-4E26-13F6-44F3-52F5A265D26C}"/>
              </a:ext>
            </a:extLst>
          </p:cNvPr>
          <p:cNvSpPr/>
          <p:nvPr/>
        </p:nvSpPr>
        <p:spPr>
          <a:xfrm>
            <a:off x="9448800" y="2562377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 err="1">
                <a:solidFill>
                  <a:schemeClr val="tx1"/>
                </a:solidFill>
                <a:latin typeface="Nunito Bold" charset="0"/>
              </a:rPr>
              <a:t>LPAd</a:t>
            </a:r>
            <a:endParaRPr lang="it-IT" sz="4000" dirty="0"/>
          </a:p>
        </p:txBody>
      </p:sp>
      <p:sp>
        <p:nvSpPr>
          <p:cNvPr id="34" name="Nuvola 33">
            <a:extLst>
              <a:ext uri="{FF2B5EF4-FFF2-40B4-BE49-F238E27FC236}">
                <a16:creationId xmlns:a16="http://schemas.microsoft.com/office/drawing/2014/main" id="{256F9C06-83BF-032F-491E-3C7EC9F08619}"/>
              </a:ext>
            </a:extLst>
          </p:cNvPr>
          <p:cNvSpPr/>
          <p:nvPr/>
        </p:nvSpPr>
        <p:spPr>
          <a:xfrm>
            <a:off x="13720779" y="2562377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 err="1">
                <a:solidFill>
                  <a:schemeClr val="tx1"/>
                </a:solidFill>
                <a:latin typeface="Nunito Bold" charset="0"/>
              </a:rPr>
              <a:t>eUICC</a:t>
            </a:r>
            <a:endParaRPr lang="it-IT" sz="4000" dirty="0"/>
          </a:p>
        </p:txBody>
      </p:sp>
      <p:sp>
        <p:nvSpPr>
          <p:cNvPr id="35" name="Freeform 19">
            <a:extLst>
              <a:ext uri="{FF2B5EF4-FFF2-40B4-BE49-F238E27FC236}">
                <a16:creationId xmlns:a16="http://schemas.microsoft.com/office/drawing/2014/main" id="{54D2FA2E-7951-7D25-7063-7C9E7171FC2F}"/>
              </a:ext>
            </a:extLst>
          </p:cNvPr>
          <p:cNvSpPr/>
          <p:nvPr/>
        </p:nvSpPr>
        <p:spPr>
          <a:xfrm rot="9999176" flipH="1">
            <a:off x="-1316676" y="171656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6" name="Nuvola 35">
            <a:extLst>
              <a:ext uri="{FF2B5EF4-FFF2-40B4-BE49-F238E27FC236}">
                <a16:creationId xmlns:a16="http://schemas.microsoft.com/office/drawing/2014/main" id="{AC5A91DC-CA3F-CB39-ADCB-0EFD3AAD4F32}"/>
              </a:ext>
            </a:extLst>
          </p:cNvPr>
          <p:cNvSpPr/>
          <p:nvPr/>
        </p:nvSpPr>
        <p:spPr>
          <a:xfrm>
            <a:off x="914400" y="2562376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>
                <a:solidFill>
                  <a:schemeClr val="tx1"/>
                </a:solidFill>
                <a:latin typeface="Nunito Bold" charset="0"/>
              </a:rPr>
              <a:t>Operator</a:t>
            </a:r>
            <a:endParaRPr lang="it-IT" sz="4000" dirty="0"/>
          </a:p>
        </p:txBody>
      </p:sp>
      <p:cxnSp>
        <p:nvCxnSpPr>
          <p:cNvPr id="38" name="Connettore 2 37">
            <a:extLst>
              <a:ext uri="{FF2B5EF4-FFF2-40B4-BE49-F238E27FC236}">
                <a16:creationId xmlns:a16="http://schemas.microsoft.com/office/drawing/2014/main" id="{58FACAF1-CE69-04FF-0650-7CC11CD9D6AF}"/>
              </a:ext>
            </a:extLst>
          </p:cNvPr>
          <p:cNvCxnSpPr>
            <a:cxnSpLocks/>
            <a:stCxn id="36" idx="1"/>
          </p:cNvCxnSpPr>
          <p:nvPr/>
        </p:nvCxnSpPr>
        <p:spPr>
          <a:xfrm flipH="1">
            <a:off x="2740810" y="3998968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ttore 2 40">
            <a:extLst>
              <a:ext uri="{FF2B5EF4-FFF2-40B4-BE49-F238E27FC236}">
                <a16:creationId xmlns:a16="http://schemas.microsoft.com/office/drawing/2014/main" id="{ACE87930-83C9-EEB2-E7C0-DF3FC89DFA46}"/>
              </a:ext>
            </a:extLst>
          </p:cNvPr>
          <p:cNvCxnSpPr>
            <a:cxnSpLocks/>
          </p:cNvCxnSpPr>
          <p:nvPr/>
        </p:nvCxnSpPr>
        <p:spPr>
          <a:xfrm flipH="1">
            <a:off x="7012788" y="3986492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ttore 2 41">
            <a:extLst>
              <a:ext uri="{FF2B5EF4-FFF2-40B4-BE49-F238E27FC236}">
                <a16:creationId xmlns:a16="http://schemas.microsoft.com/office/drawing/2014/main" id="{8C10AA83-81CC-39E6-E80E-C96423D1DEC7}"/>
              </a:ext>
            </a:extLst>
          </p:cNvPr>
          <p:cNvCxnSpPr>
            <a:cxnSpLocks/>
          </p:cNvCxnSpPr>
          <p:nvPr/>
        </p:nvCxnSpPr>
        <p:spPr>
          <a:xfrm flipH="1">
            <a:off x="11275209" y="3986492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ttore 2 42">
            <a:extLst>
              <a:ext uri="{FF2B5EF4-FFF2-40B4-BE49-F238E27FC236}">
                <a16:creationId xmlns:a16="http://schemas.microsoft.com/office/drawing/2014/main" id="{46B11B07-56D4-C784-CC06-D957F0601BFF}"/>
              </a:ext>
            </a:extLst>
          </p:cNvPr>
          <p:cNvCxnSpPr>
            <a:cxnSpLocks/>
          </p:cNvCxnSpPr>
          <p:nvPr/>
        </p:nvCxnSpPr>
        <p:spPr>
          <a:xfrm flipH="1">
            <a:off x="15547189" y="3985624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Gruppo 53">
            <a:extLst>
              <a:ext uri="{FF2B5EF4-FFF2-40B4-BE49-F238E27FC236}">
                <a16:creationId xmlns:a16="http://schemas.microsoft.com/office/drawing/2014/main" id="{53C62F84-1B9D-EAAD-6416-2D94148F7885}"/>
              </a:ext>
            </a:extLst>
          </p:cNvPr>
          <p:cNvGrpSpPr/>
          <p:nvPr/>
        </p:nvGrpSpPr>
        <p:grpSpPr>
          <a:xfrm>
            <a:off x="14311915" y="4810440"/>
            <a:ext cx="2470548" cy="1587786"/>
            <a:chOff x="10081404" y="5076477"/>
            <a:chExt cx="2470548" cy="1587786"/>
          </a:xfrm>
        </p:grpSpPr>
        <p:pic>
          <p:nvPicPr>
            <p:cNvPr id="51" name="Immagine 50">
              <a:extLst>
                <a:ext uri="{FF2B5EF4-FFF2-40B4-BE49-F238E27FC236}">
                  <a16:creationId xmlns:a16="http://schemas.microsoft.com/office/drawing/2014/main" id="{E2207616-7403-13DD-BA34-143AFC24592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635149" y="5911406"/>
              <a:ext cx="1280119" cy="752857"/>
            </a:xfrm>
            <a:prstGeom prst="rect">
              <a:avLst/>
            </a:prstGeom>
          </p:spPr>
        </p:pic>
        <p:sp>
          <p:nvSpPr>
            <p:cNvPr id="52" name="CasellaDiTesto 51">
              <a:extLst>
                <a:ext uri="{FF2B5EF4-FFF2-40B4-BE49-F238E27FC236}">
                  <a16:creationId xmlns:a16="http://schemas.microsoft.com/office/drawing/2014/main" id="{D1863BCD-72ED-58A0-A6BD-4EB5E252F4DD}"/>
                </a:ext>
              </a:extLst>
            </p:cNvPr>
            <p:cNvSpPr txBox="1"/>
            <p:nvPr/>
          </p:nvSpPr>
          <p:spPr>
            <a:xfrm>
              <a:off x="10081404" y="5076477"/>
              <a:ext cx="247054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it-IT" sz="2400" dirty="0">
                  <a:latin typeface="Nunito Bold" charset="0"/>
                </a:rPr>
                <a:t>euiccSigned1,</a:t>
              </a:r>
            </a:p>
            <a:p>
              <a:pPr algn="ctr"/>
              <a:r>
                <a:rPr lang="it-IT" sz="2400" dirty="0">
                  <a:latin typeface="Nunito Bold" charset="0"/>
                </a:rPr>
                <a:t>euiccSignature1</a:t>
              </a:r>
            </a:p>
          </p:txBody>
        </p:sp>
      </p:grpSp>
      <p:sp>
        <p:nvSpPr>
          <p:cNvPr id="53" name="Freeform 14">
            <a:extLst>
              <a:ext uri="{FF2B5EF4-FFF2-40B4-BE49-F238E27FC236}">
                <a16:creationId xmlns:a16="http://schemas.microsoft.com/office/drawing/2014/main" id="{2F25FF30-7B38-CA19-5512-96A8A27DCF39}"/>
              </a:ext>
            </a:extLst>
          </p:cNvPr>
          <p:cNvSpPr/>
          <p:nvPr/>
        </p:nvSpPr>
        <p:spPr>
          <a:xfrm rot="20063455" flipH="1">
            <a:off x="16487867" y="-6185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13" name="Gruppo 12">
            <a:extLst>
              <a:ext uri="{FF2B5EF4-FFF2-40B4-BE49-F238E27FC236}">
                <a16:creationId xmlns:a16="http://schemas.microsoft.com/office/drawing/2014/main" id="{D010B03E-7CC5-5E46-7394-72B2965438C2}"/>
              </a:ext>
            </a:extLst>
          </p:cNvPr>
          <p:cNvGrpSpPr/>
          <p:nvPr/>
        </p:nvGrpSpPr>
        <p:grpSpPr>
          <a:xfrm>
            <a:off x="8820852" y="4738367"/>
            <a:ext cx="5019323" cy="1659859"/>
            <a:chOff x="8838845" y="4955272"/>
            <a:chExt cx="5019323" cy="1659859"/>
          </a:xfrm>
        </p:grpSpPr>
        <p:pic>
          <p:nvPicPr>
            <p:cNvPr id="14" name="Immagine 13">
              <a:extLst>
                <a:ext uri="{FF2B5EF4-FFF2-40B4-BE49-F238E27FC236}">
                  <a16:creationId xmlns:a16="http://schemas.microsoft.com/office/drawing/2014/main" id="{8DCEF3EA-4C2C-0A8C-4C43-51E29EE885F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703175" y="5862274"/>
              <a:ext cx="1280119" cy="752857"/>
            </a:xfrm>
            <a:prstGeom prst="rect">
              <a:avLst/>
            </a:prstGeom>
          </p:spPr>
        </p:pic>
        <p:sp>
          <p:nvSpPr>
            <p:cNvPr id="15" name="CasellaDiTesto 14">
              <a:extLst>
                <a:ext uri="{FF2B5EF4-FFF2-40B4-BE49-F238E27FC236}">
                  <a16:creationId xmlns:a16="http://schemas.microsoft.com/office/drawing/2014/main" id="{15E9B2BB-7E88-6D45-36C6-D8DAA9549CB5}"/>
                </a:ext>
              </a:extLst>
            </p:cNvPr>
            <p:cNvSpPr txBox="1"/>
            <p:nvPr/>
          </p:nvSpPr>
          <p:spPr>
            <a:xfrm>
              <a:off x="8838845" y="4955272"/>
              <a:ext cx="5019323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it-IT" sz="3200" dirty="0" err="1">
                  <a:latin typeface="Nunito Bold" charset="0"/>
                </a:rPr>
                <a:t>getBoundProfilePackage</a:t>
              </a:r>
              <a:br>
                <a:rPr lang="it-IT" sz="3200" dirty="0">
                  <a:latin typeface="Nunito Bold" charset="0"/>
                </a:rPr>
              </a:br>
              <a:r>
                <a:rPr lang="it-IT" sz="2400" dirty="0">
                  <a:latin typeface="Nunito Bold" charset="0"/>
                </a:rPr>
                <a:t>(euiccSigned2, euiccSignature2)</a:t>
              </a:r>
            </a:p>
          </p:txBody>
        </p:sp>
      </p:grpSp>
      <p:sp>
        <p:nvSpPr>
          <p:cNvPr id="16" name="Scorrimento verticale 15">
            <a:extLst>
              <a:ext uri="{FF2B5EF4-FFF2-40B4-BE49-F238E27FC236}">
                <a16:creationId xmlns:a16="http://schemas.microsoft.com/office/drawing/2014/main" id="{F58342DE-BC68-720A-D1C3-27A80D47AD86}"/>
              </a:ext>
            </a:extLst>
          </p:cNvPr>
          <p:cNvSpPr/>
          <p:nvPr/>
        </p:nvSpPr>
        <p:spPr>
          <a:xfrm>
            <a:off x="4179606" y="4641249"/>
            <a:ext cx="2602193" cy="1910381"/>
          </a:xfrm>
          <a:prstGeom prst="verticalScroll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400" dirty="0">
                <a:solidFill>
                  <a:schemeClr val="tx1"/>
                </a:solidFill>
                <a:latin typeface="Nunito Bold" charset="0"/>
              </a:rPr>
              <a:t>VERIFY</a:t>
            </a:r>
            <a:endParaRPr lang="it-IT" sz="2000" dirty="0">
              <a:solidFill>
                <a:schemeClr val="tx1"/>
              </a:solidFill>
              <a:latin typeface="Nunito Bold" charset="0"/>
            </a:endParaRPr>
          </a:p>
          <a:p>
            <a:pPr algn="ctr"/>
            <a:r>
              <a:rPr lang="it-IT" sz="2000" dirty="0">
                <a:solidFill>
                  <a:schemeClr val="tx1"/>
                </a:solidFill>
                <a:latin typeface="Nunito Bold" charset="0"/>
              </a:rPr>
              <a:t>euiccSignature2</a:t>
            </a:r>
          </a:p>
          <a:p>
            <a:pPr algn="ctr"/>
            <a:r>
              <a:rPr lang="it-IT" sz="2000" dirty="0" err="1">
                <a:solidFill>
                  <a:schemeClr val="tx1"/>
                </a:solidFill>
                <a:latin typeface="Nunito Bold" charset="0"/>
              </a:rPr>
              <a:t>eventual</a:t>
            </a:r>
            <a:r>
              <a:rPr lang="it-IT" sz="2000" dirty="0">
                <a:solidFill>
                  <a:schemeClr val="tx1"/>
                </a:solidFill>
                <a:latin typeface="Nunito Bold" charset="0"/>
              </a:rPr>
              <a:t> CC</a:t>
            </a:r>
          </a:p>
        </p:txBody>
      </p:sp>
      <p:sp>
        <p:nvSpPr>
          <p:cNvPr id="5" name="TextBox 12">
            <a:extLst>
              <a:ext uri="{FF2B5EF4-FFF2-40B4-BE49-F238E27FC236}">
                <a16:creationId xmlns:a16="http://schemas.microsoft.com/office/drawing/2014/main" id="{4960C63B-82F0-7808-39DF-EA210271D738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AA857EB9-D201-0E7D-8AB5-988D77524E52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grpSp>
        <p:nvGrpSpPr>
          <p:cNvPr id="7" name="Gruppo 6">
            <a:extLst>
              <a:ext uri="{FF2B5EF4-FFF2-40B4-BE49-F238E27FC236}">
                <a16:creationId xmlns:a16="http://schemas.microsoft.com/office/drawing/2014/main" id="{4927591F-01F0-C341-B17E-8E9D167547AB}"/>
              </a:ext>
            </a:extLst>
          </p:cNvPr>
          <p:cNvGrpSpPr/>
          <p:nvPr/>
        </p:nvGrpSpPr>
        <p:grpSpPr>
          <a:xfrm>
            <a:off x="5059151" y="5061194"/>
            <a:ext cx="3945311" cy="1337032"/>
            <a:chOff x="9302552" y="5555831"/>
            <a:chExt cx="3945311" cy="1337032"/>
          </a:xfrm>
        </p:grpSpPr>
        <p:pic>
          <p:nvPicPr>
            <p:cNvPr id="17" name="Immagine 16">
              <a:extLst>
                <a:ext uri="{FF2B5EF4-FFF2-40B4-BE49-F238E27FC236}">
                  <a16:creationId xmlns:a16="http://schemas.microsoft.com/office/drawing/2014/main" id="{9F3F2855-E863-A766-5F78-96E29CF0FF4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635149" y="6140006"/>
              <a:ext cx="1280119" cy="752857"/>
            </a:xfrm>
            <a:prstGeom prst="rect">
              <a:avLst/>
            </a:prstGeom>
          </p:spPr>
        </p:pic>
        <p:sp>
          <p:nvSpPr>
            <p:cNvPr id="18" name="CasellaDiTesto 17">
              <a:extLst>
                <a:ext uri="{FF2B5EF4-FFF2-40B4-BE49-F238E27FC236}">
                  <a16:creationId xmlns:a16="http://schemas.microsoft.com/office/drawing/2014/main" id="{FB8884FF-C56D-F1AE-FF11-71DC61B22EFB}"/>
                </a:ext>
              </a:extLst>
            </p:cNvPr>
            <p:cNvSpPr txBox="1"/>
            <p:nvPr/>
          </p:nvSpPr>
          <p:spPr>
            <a:xfrm>
              <a:off x="9302552" y="5555831"/>
              <a:ext cx="394531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3200" dirty="0" err="1">
                  <a:latin typeface="Nunito Bold" charset="0"/>
                </a:rPr>
                <a:t>handleNotification</a:t>
              </a:r>
              <a:r>
                <a:rPr lang="it-IT" sz="3200" dirty="0">
                  <a:latin typeface="Nunito Bold" charset="0"/>
                </a:rPr>
                <a:t>()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457389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9444E-6 -3.08642E-6 L -0.2336 -0.0041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684" y="-2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-3.7037E-6 L -0.23203 0.00232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606" y="1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3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0556E-6 -4.44444E-6 L -0.23463 0.00232 " pathEditMode="relative" rAng="0" ptsTypes="AA">
                                      <p:cBhvr>
                                        <p:cTn id="50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736" y="1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864777" y="-120417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4950938" y="688298"/>
            <a:ext cx="8009976" cy="173022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11">
            <a:extLst>
              <a:ext uri="{FF2B5EF4-FFF2-40B4-BE49-F238E27FC236}">
                <a16:creationId xmlns:a16="http://schemas.microsoft.com/office/drawing/2014/main" id="{FDE1EB6C-1FCC-B7FC-E706-403525B3AA90}"/>
              </a:ext>
            </a:extLst>
          </p:cNvPr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4BF35A3F-4B96-7408-0D4A-F3F626623309}"/>
                </a:ext>
              </a:extLst>
            </p:cNvPr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B3E36431-349C-2E9C-DC3C-8CA60F451BEA}"/>
                </a:ext>
              </a:extLst>
            </p:cNvPr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4">
            <a:extLst>
              <a:ext uri="{FF2B5EF4-FFF2-40B4-BE49-F238E27FC236}">
                <a16:creationId xmlns:a16="http://schemas.microsoft.com/office/drawing/2014/main" id="{77FFFB1F-DBED-B5AD-8120-382B75784DF5}"/>
              </a:ext>
            </a:extLst>
          </p:cNvPr>
          <p:cNvSpPr txBox="1"/>
          <p:nvPr/>
        </p:nvSpPr>
        <p:spPr>
          <a:xfrm>
            <a:off x="0" y="904875"/>
            <a:ext cx="18287999" cy="1125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INTERAZIONE IN RSP</a:t>
            </a:r>
          </a:p>
        </p:txBody>
      </p:sp>
      <p:sp>
        <p:nvSpPr>
          <p:cNvPr id="12" name="Nastro inclinato in basso 11">
            <a:extLst>
              <a:ext uri="{FF2B5EF4-FFF2-40B4-BE49-F238E27FC236}">
                <a16:creationId xmlns:a16="http://schemas.microsoft.com/office/drawing/2014/main" id="{A6CFDDFC-EED3-641B-611E-0245BCE19692}"/>
              </a:ext>
            </a:extLst>
          </p:cNvPr>
          <p:cNvSpPr/>
          <p:nvPr/>
        </p:nvSpPr>
        <p:spPr>
          <a:xfrm>
            <a:off x="14346127" y="9082830"/>
            <a:ext cx="2913173" cy="816958"/>
          </a:xfrm>
          <a:prstGeom prst="ribbon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3200" dirty="0">
                <a:solidFill>
                  <a:schemeClr val="tx1"/>
                </a:solidFill>
                <a:latin typeface="Fredoka" panose="020B0604020202020204" charset="0"/>
              </a:rPr>
              <a:t>4/30</a:t>
            </a:r>
          </a:p>
          <a:p>
            <a:pPr algn="ctr"/>
            <a:endParaRPr lang="it-IT" dirty="0"/>
          </a:p>
        </p:txBody>
      </p:sp>
      <p:sp>
        <p:nvSpPr>
          <p:cNvPr id="32" name="Nuvola 31">
            <a:extLst>
              <a:ext uri="{FF2B5EF4-FFF2-40B4-BE49-F238E27FC236}">
                <a16:creationId xmlns:a16="http://schemas.microsoft.com/office/drawing/2014/main" id="{E50F7C8E-63B4-B23E-2F4B-6A7DFC594BC7}"/>
              </a:ext>
            </a:extLst>
          </p:cNvPr>
          <p:cNvSpPr/>
          <p:nvPr/>
        </p:nvSpPr>
        <p:spPr>
          <a:xfrm>
            <a:off x="5186379" y="2562376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>
                <a:solidFill>
                  <a:schemeClr val="tx1"/>
                </a:solidFill>
                <a:latin typeface="Nunito Bold" charset="0"/>
              </a:rPr>
              <a:t>SM-DP+</a:t>
            </a:r>
            <a:endParaRPr lang="it-IT" sz="4000" dirty="0"/>
          </a:p>
        </p:txBody>
      </p:sp>
      <p:sp>
        <p:nvSpPr>
          <p:cNvPr id="33" name="Nuvola 32">
            <a:extLst>
              <a:ext uri="{FF2B5EF4-FFF2-40B4-BE49-F238E27FC236}">
                <a16:creationId xmlns:a16="http://schemas.microsoft.com/office/drawing/2014/main" id="{078DF176-4E26-13F6-44F3-52F5A265D26C}"/>
              </a:ext>
            </a:extLst>
          </p:cNvPr>
          <p:cNvSpPr/>
          <p:nvPr/>
        </p:nvSpPr>
        <p:spPr>
          <a:xfrm>
            <a:off x="9448800" y="2562377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 err="1">
                <a:solidFill>
                  <a:schemeClr val="tx1"/>
                </a:solidFill>
                <a:latin typeface="Nunito Bold" charset="0"/>
              </a:rPr>
              <a:t>LPAd</a:t>
            </a:r>
            <a:endParaRPr lang="it-IT" sz="4000" dirty="0"/>
          </a:p>
        </p:txBody>
      </p:sp>
      <p:sp>
        <p:nvSpPr>
          <p:cNvPr id="34" name="Nuvola 33">
            <a:extLst>
              <a:ext uri="{FF2B5EF4-FFF2-40B4-BE49-F238E27FC236}">
                <a16:creationId xmlns:a16="http://schemas.microsoft.com/office/drawing/2014/main" id="{256F9C06-83BF-032F-491E-3C7EC9F08619}"/>
              </a:ext>
            </a:extLst>
          </p:cNvPr>
          <p:cNvSpPr/>
          <p:nvPr/>
        </p:nvSpPr>
        <p:spPr>
          <a:xfrm>
            <a:off x="13720779" y="2562377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 err="1">
                <a:solidFill>
                  <a:schemeClr val="tx1"/>
                </a:solidFill>
                <a:latin typeface="Nunito Bold" charset="0"/>
              </a:rPr>
              <a:t>eUICC</a:t>
            </a:r>
            <a:endParaRPr lang="it-IT" sz="4000" dirty="0"/>
          </a:p>
        </p:txBody>
      </p:sp>
      <p:sp>
        <p:nvSpPr>
          <p:cNvPr id="35" name="Freeform 19">
            <a:extLst>
              <a:ext uri="{FF2B5EF4-FFF2-40B4-BE49-F238E27FC236}">
                <a16:creationId xmlns:a16="http://schemas.microsoft.com/office/drawing/2014/main" id="{54D2FA2E-7951-7D25-7063-7C9E7171FC2F}"/>
              </a:ext>
            </a:extLst>
          </p:cNvPr>
          <p:cNvSpPr/>
          <p:nvPr/>
        </p:nvSpPr>
        <p:spPr>
          <a:xfrm rot="9999176" flipH="1">
            <a:off x="-1316676" y="171656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36" name="Nuvola 35">
            <a:extLst>
              <a:ext uri="{FF2B5EF4-FFF2-40B4-BE49-F238E27FC236}">
                <a16:creationId xmlns:a16="http://schemas.microsoft.com/office/drawing/2014/main" id="{AC5A91DC-CA3F-CB39-ADCB-0EFD3AAD4F32}"/>
              </a:ext>
            </a:extLst>
          </p:cNvPr>
          <p:cNvSpPr/>
          <p:nvPr/>
        </p:nvSpPr>
        <p:spPr>
          <a:xfrm>
            <a:off x="914400" y="2562376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>
                <a:solidFill>
                  <a:schemeClr val="tx1"/>
                </a:solidFill>
                <a:latin typeface="Nunito Bold" charset="0"/>
              </a:rPr>
              <a:t>Operator</a:t>
            </a:r>
            <a:endParaRPr lang="it-IT" sz="4000" dirty="0"/>
          </a:p>
        </p:txBody>
      </p:sp>
      <p:cxnSp>
        <p:nvCxnSpPr>
          <p:cNvPr id="38" name="Connettore 2 37">
            <a:extLst>
              <a:ext uri="{FF2B5EF4-FFF2-40B4-BE49-F238E27FC236}">
                <a16:creationId xmlns:a16="http://schemas.microsoft.com/office/drawing/2014/main" id="{58FACAF1-CE69-04FF-0650-7CC11CD9D6AF}"/>
              </a:ext>
            </a:extLst>
          </p:cNvPr>
          <p:cNvCxnSpPr>
            <a:cxnSpLocks/>
            <a:stCxn id="36" idx="1"/>
          </p:cNvCxnSpPr>
          <p:nvPr/>
        </p:nvCxnSpPr>
        <p:spPr>
          <a:xfrm flipH="1">
            <a:off x="2740810" y="3998968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ttore 2 40">
            <a:extLst>
              <a:ext uri="{FF2B5EF4-FFF2-40B4-BE49-F238E27FC236}">
                <a16:creationId xmlns:a16="http://schemas.microsoft.com/office/drawing/2014/main" id="{ACE87930-83C9-EEB2-E7C0-DF3FC89DFA46}"/>
              </a:ext>
            </a:extLst>
          </p:cNvPr>
          <p:cNvCxnSpPr>
            <a:cxnSpLocks/>
          </p:cNvCxnSpPr>
          <p:nvPr/>
        </p:nvCxnSpPr>
        <p:spPr>
          <a:xfrm flipH="1">
            <a:off x="7012788" y="3986492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ttore 2 41">
            <a:extLst>
              <a:ext uri="{FF2B5EF4-FFF2-40B4-BE49-F238E27FC236}">
                <a16:creationId xmlns:a16="http://schemas.microsoft.com/office/drawing/2014/main" id="{8C10AA83-81CC-39E6-E80E-C96423D1DEC7}"/>
              </a:ext>
            </a:extLst>
          </p:cNvPr>
          <p:cNvCxnSpPr>
            <a:cxnSpLocks/>
          </p:cNvCxnSpPr>
          <p:nvPr/>
        </p:nvCxnSpPr>
        <p:spPr>
          <a:xfrm flipH="1">
            <a:off x="11275209" y="3986492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ttore 2 42">
            <a:extLst>
              <a:ext uri="{FF2B5EF4-FFF2-40B4-BE49-F238E27FC236}">
                <a16:creationId xmlns:a16="http://schemas.microsoft.com/office/drawing/2014/main" id="{46B11B07-56D4-C784-CC06-D957F0601BFF}"/>
              </a:ext>
            </a:extLst>
          </p:cNvPr>
          <p:cNvCxnSpPr>
            <a:cxnSpLocks/>
          </p:cNvCxnSpPr>
          <p:nvPr/>
        </p:nvCxnSpPr>
        <p:spPr>
          <a:xfrm flipH="1">
            <a:off x="15547189" y="3985624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Freeform 14">
            <a:extLst>
              <a:ext uri="{FF2B5EF4-FFF2-40B4-BE49-F238E27FC236}">
                <a16:creationId xmlns:a16="http://schemas.microsoft.com/office/drawing/2014/main" id="{2F25FF30-7B38-CA19-5512-96A8A27DCF39}"/>
              </a:ext>
            </a:extLst>
          </p:cNvPr>
          <p:cNvSpPr/>
          <p:nvPr/>
        </p:nvSpPr>
        <p:spPr>
          <a:xfrm rot="20063455" flipH="1">
            <a:off x="16487867" y="-6185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12">
            <a:extLst>
              <a:ext uri="{FF2B5EF4-FFF2-40B4-BE49-F238E27FC236}">
                <a16:creationId xmlns:a16="http://schemas.microsoft.com/office/drawing/2014/main" id="{02161A71-2DC6-98F8-144B-790089178584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7CED1663-EC73-4F29-1714-B30AC92F1377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grpSp>
        <p:nvGrpSpPr>
          <p:cNvPr id="13" name="Gruppo 12">
            <a:extLst>
              <a:ext uri="{FF2B5EF4-FFF2-40B4-BE49-F238E27FC236}">
                <a16:creationId xmlns:a16="http://schemas.microsoft.com/office/drawing/2014/main" id="{9D89B365-3E62-BF85-AA3E-EF81B50E8976}"/>
              </a:ext>
            </a:extLst>
          </p:cNvPr>
          <p:cNvGrpSpPr/>
          <p:nvPr/>
        </p:nvGrpSpPr>
        <p:grpSpPr>
          <a:xfrm>
            <a:off x="3640292" y="4687300"/>
            <a:ext cx="6721712" cy="1706964"/>
            <a:chOff x="7910697" y="5065063"/>
            <a:chExt cx="6721712" cy="1706964"/>
          </a:xfrm>
        </p:grpSpPr>
        <p:pic>
          <p:nvPicPr>
            <p:cNvPr id="14" name="Immagine 13">
              <a:extLst>
                <a:ext uri="{FF2B5EF4-FFF2-40B4-BE49-F238E27FC236}">
                  <a16:creationId xmlns:a16="http://schemas.microsoft.com/office/drawing/2014/main" id="{6FCA2979-7F6A-1AFA-F359-C983E16C45B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634521" y="6019170"/>
              <a:ext cx="1280119" cy="752857"/>
            </a:xfrm>
            <a:prstGeom prst="rect">
              <a:avLst/>
            </a:prstGeom>
          </p:spPr>
        </p:pic>
        <p:sp>
          <p:nvSpPr>
            <p:cNvPr id="15" name="CasellaDiTesto 14">
              <a:extLst>
                <a:ext uri="{FF2B5EF4-FFF2-40B4-BE49-F238E27FC236}">
                  <a16:creationId xmlns:a16="http://schemas.microsoft.com/office/drawing/2014/main" id="{C377B0DA-406B-D664-8A9D-8BEDF9EB34C5}"/>
                </a:ext>
              </a:extLst>
            </p:cNvPr>
            <p:cNvSpPr txBox="1"/>
            <p:nvPr/>
          </p:nvSpPr>
          <p:spPr>
            <a:xfrm>
              <a:off x="7910697" y="5065063"/>
              <a:ext cx="6721712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it-IT" sz="3200" dirty="0" err="1">
                  <a:latin typeface="Nunito Bold" charset="0"/>
                </a:rPr>
                <a:t>getBoundProfilePackageResponse</a:t>
              </a:r>
              <a:br>
                <a:rPr lang="it-IT" sz="3200" dirty="0">
                  <a:latin typeface="Nunito Bold" charset="0"/>
                </a:rPr>
              </a:br>
              <a:r>
                <a:rPr lang="it-IT" sz="2400" dirty="0">
                  <a:latin typeface="Nunito Bold" charset="0"/>
                </a:rPr>
                <a:t>(</a:t>
              </a:r>
              <a:r>
                <a:rPr lang="it-IT" sz="2400" dirty="0" err="1">
                  <a:latin typeface="Nunito Bold" charset="0"/>
                </a:rPr>
                <a:t>transactID</a:t>
              </a:r>
              <a:r>
                <a:rPr lang="it-IT" sz="2400" dirty="0">
                  <a:latin typeface="Nunito Bold" charset="0"/>
                </a:rPr>
                <a:t>, </a:t>
              </a:r>
              <a:r>
                <a:rPr lang="it-IT" sz="2400" dirty="0" err="1">
                  <a:latin typeface="Nunito Bold" charset="0"/>
                </a:rPr>
                <a:t>Bound</a:t>
              </a:r>
              <a:r>
                <a:rPr lang="it-IT" sz="2400" dirty="0">
                  <a:latin typeface="Nunito Bold" charset="0"/>
                </a:rPr>
                <a:t> </a:t>
              </a:r>
              <a:r>
                <a:rPr lang="it-IT" sz="2400" dirty="0" err="1">
                  <a:latin typeface="Nunito Bold" charset="0"/>
                </a:rPr>
                <a:t>Profile</a:t>
              </a:r>
              <a:r>
                <a:rPr lang="it-IT" sz="2400" dirty="0">
                  <a:latin typeface="Nunito Bold" charset="0"/>
                </a:rPr>
                <a:t> Package)</a:t>
              </a:r>
            </a:p>
          </p:txBody>
        </p:sp>
      </p:grpSp>
      <p:sp>
        <p:nvSpPr>
          <p:cNvPr id="5" name="Scorrimento verticale 4">
            <a:extLst>
              <a:ext uri="{FF2B5EF4-FFF2-40B4-BE49-F238E27FC236}">
                <a16:creationId xmlns:a16="http://schemas.microsoft.com/office/drawing/2014/main" id="{106A5714-FD41-3DF9-4E97-CDAF43C9AAFE}"/>
              </a:ext>
            </a:extLst>
          </p:cNvPr>
          <p:cNvSpPr/>
          <p:nvPr/>
        </p:nvSpPr>
        <p:spPr>
          <a:xfrm>
            <a:off x="8616011" y="4717553"/>
            <a:ext cx="2356789" cy="1874890"/>
          </a:xfrm>
          <a:prstGeom prst="verticalScroll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400" dirty="0">
                <a:solidFill>
                  <a:schemeClr val="tx1"/>
                </a:solidFill>
                <a:latin typeface="Nunito Bold" charset="0"/>
              </a:rPr>
              <a:t>VERIFY</a:t>
            </a:r>
          </a:p>
          <a:p>
            <a:pPr algn="ctr"/>
            <a:r>
              <a:rPr lang="it-IT" sz="2000" dirty="0">
                <a:solidFill>
                  <a:schemeClr val="tx1"/>
                </a:solidFill>
                <a:latin typeface="Nunito Bold" charset="0"/>
              </a:rPr>
              <a:t>metadata</a:t>
            </a:r>
          </a:p>
        </p:txBody>
      </p:sp>
      <p:grpSp>
        <p:nvGrpSpPr>
          <p:cNvPr id="16" name="Gruppo 15">
            <a:extLst>
              <a:ext uri="{FF2B5EF4-FFF2-40B4-BE49-F238E27FC236}">
                <a16:creationId xmlns:a16="http://schemas.microsoft.com/office/drawing/2014/main" id="{752B039F-235B-29A1-FD17-5312B40FD579}"/>
              </a:ext>
            </a:extLst>
          </p:cNvPr>
          <p:cNvGrpSpPr/>
          <p:nvPr/>
        </p:nvGrpSpPr>
        <p:grpSpPr>
          <a:xfrm>
            <a:off x="10043081" y="5056632"/>
            <a:ext cx="2483373" cy="1341594"/>
            <a:chOff x="10039777" y="5551269"/>
            <a:chExt cx="2483373" cy="1341594"/>
          </a:xfrm>
        </p:grpSpPr>
        <p:pic>
          <p:nvPicPr>
            <p:cNvPr id="17" name="Immagine 16">
              <a:extLst>
                <a:ext uri="{FF2B5EF4-FFF2-40B4-BE49-F238E27FC236}">
                  <a16:creationId xmlns:a16="http://schemas.microsoft.com/office/drawing/2014/main" id="{815ADC2B-DBC7-73BD-2222-E55F8280A39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635149" y="6140006"/>
              <a:ext cx="1280119" cy="752857"/>
            </a:xfrm>
            <a:prstGeom prst="rect">
              <a:avLst/>
            </a:prstGeom>
          </p:spPr>
        </p:pic>
        <p:sp>
          <p:nvSpPr>
            <p:cNvPr id="18" name="CasellaDiTesto 17">
              <a:extLst>
                <a:ext uri="{FF2B5EF4-FFF2-40B4-BE49-F238E27FC236}">
                  <a16:creationId xmlns:a16="http://schemas.microsoft.com/office/drawing/2014/main" id="{77C851E5-C1CD-526C-8027-C4E063829052}"/>
                </a:ext>
              </a:extLst>
            </p:cNvPr>
            <p:cNvSpPr txBox="1"/>
            <p:nvPr/>
          </p:nvSpPr>
          <p:spPr>
            <a:xfrm>
              <a:off x="10039777" y="5551269"/>
              <a:ext cx="248337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it-IT" sz="3200" dirty="0" err="1">
                  <a:latin typeface="Nunito Bold" charset="0"/>
                </a:rPr>
                <a:t>verifications</a:t>
              </a:r>
              <a:endParaRPr lang="it-IT" sz="2400" dirty="0">
                <a:latin typeface="Nunito Bold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608805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2.46914E-7 L 0.23368 0.0041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684" y="2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3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4.19753E-6 L 0.23316 0.00262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658" y="1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3316 0.00262 L -3.88889E-6 4.19753E-6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658" y="-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4950938" y="688298"/>
            <a:ext cx="8009976" cy="173022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11">
            <a:extLst>
              <a:ext uri="{FF2B5EF4-FFF2-40B4-BE49-F238E27FC236}">
                <a16:creationId xmlns:a16="http://schemas.microsoft.com/office/drawing/2014/main" id="{FDE1EB6C-1FCC-B7FC-E706-403525B3AA90}"/>
              </a:ext>
            </a:extLst>
          </p:cNvPr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4BF35A3F-4B96-7408-0D4A-F3F626623309}"/>
                </a:ext>
              </a:extLst>
            </p:cNvPr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B3E36431-349C-2E9C-DC3C-8CA60F451BEA}"/>
                </a:ext>
              </a:extLst>
            </p:cNvPr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4">
            <a:extLst>
              <a:ext uri="{FF2B5EF4-FFF2-40B4-BE49-F238E27FC236}">
                <a16:creationId xmlns:a16="http://schemas.microsoft.com/office/drawing/2014/main" id="{77FFFB1F-DBED-B5AD-8120-382B75784DF5}"/>
              </a:ext>
            </a:extLst>
          </p:cNvPr>
          <p:cNvSpPr txBox="1"/>
          <p:nvPr/>
        </p:nvSpPr>
        <p:spPr>
          <a:xfrm>
            <a:off x="0" y="904875"/>
            <a:ext cx="18287999" cy="1125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INTERAZIONE IN RSP</a:t>
            </a:r>
          </a:p>
        </p:txBody>
      </p:sp>
      <p:sp>
        <p:nvSpPr>
          <p:cNvPr id="12" name="Nastro inclinato in basso 11">
            <a:extLst>
              <a:ext uri="{FF2B5EF4-FFF2-40B4-BE49-F238E27FC236}">
                <a16:creationId xmlns:a16="http://schemas.microsoft.com/office/drawing/2014/main" id="{A6CFDDFC-EED3-641B-611E-0245BCE19692}"/>
              </a:ext>
            </a:extLst>
          </p:cNvPr>
          <p:cNvSpPr/>
          <p:nvPr/>
        </p:nvSpPr>
        <p:spPr>
          <a:xfrm>
            <a:off x="14346127" y="9082830"/>
            <a:ext cx="2913173" cy="816958"/>
          </a:xfrm>
          <a:prstGeom prst="ribbon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3200" dirty="0">
                <a:solidFill>
                  <a:schemeClr val="tx1"/>
                </a:solidFill>
                <a:latin typeface="Fredoka" panose="020B0604020202020204" charset="0"/>
              </a:rPr>
              <a:t>4/30</a:t>
            </a:r>
          </a:p>
          <a:p>
            <a:pPr algn="ctr"/>
            <a:endParaRPr lang="it-IT" dirty="0"/>
          </a:p>
        </p:txBody>
      </p:sp>
      <p:sp>
        <p:nvSpPr>
          <p:cNvPr id="32" name="Nuvola 31">
            <a:extLst>
              <a:ext uri="{FF2B5EF4-FFF2-40B4-BE49-F238E27FC236}">
                <a16:creationId xmlns:a16="http://schemas.microsoft.com/office/drawing/2014/main" id="{E50F7C8E-63B4-B23E-2F4B-6A7DFC594BC7}"/>
              </a:ext>
            </a:extLst>
          </p:cNvPr>
          <p:cNvSpPr/>
          <p:nvPr/>
        </p:nvSpPr>
        <p:spPr>
          <a:xfrm>
            <a:off x="5186379" y="2562376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>
                <a:solidFill>
                  <a:schemeClr val="tx1"/>
                </a:solidFill>
                <a:latin typeface="Nunito Bold" charset="0"/>
              </a:rPr>
              <a:t>SM-DP+</a:t>
            </a:r>
            <a:endParaRPr lang="it-IT" sz="4000" dirty="0"/>
          </a:p>
        </p:txBody>
      </p:sp>
      <p:sp>
        <p:nvSpPr>
          <p:cNvPr id="33" name="Nuvola 32">
            <a:extLst>
              <a:ext uri="{FF2B5EF4-FFF2-40B4-BE49-F238E27FC236}">
                <a16:creationId xmlns:a16="http://schemas.microsoft.com/office/drawing/2014/main" id="{078DF176-4E26-13F6-44F3-52F5A265D26C}"/>
              </a:ext>
            </a:extLst>
          </p:cNvPr>
          <p:cNvSpPr/>
          <p:nvPr/>
        </p:nvSpPr>
        <p:spPr>
          <a:xfrm>
            <a:off x="9448800" y="2562377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 err="1">
                <a:solidFill>
                  <a:schemeClr val="tx1"/>
                </a:solidFill>
                <a:latin typeface="Nunito Bold" charset="0"/>
              </a:rPr>
              <a:t>LPAd</a:t>
            </a:r>
            <a:endParaRPr lang="it-IT" sz="4000" dirty="0"/>
          </a:p>
        </p:txBody>
      </p:sp>
      <p:sp>
        <p:nvSpPr>
          <p:cNvPr id="34" name="Nuvola 33">
            <a:extLst>
              <a:ext uri="{FF2B5EF4-FFF2-40B4-BE49-F238E27FC236}">
                <a16:creationId xmlns:a16="http://schemas.microsoft.com/office/drawing/2014/main" id="{256F9C06-83BF-032F-491E-3C7EC9F08619}"/>
              </a:ext>
            </a:extLst>
          </p:cNvPr>
          <p:cNvSpPr/>
          <p:nvPr/>
        </p:nvSpPr>
        <p:spPr>
          <a:xfrm>
            <a:off x="13720779" y="2562377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 err="1">
                <a:solidFill>
                  <a:schemeClr val="tx1"/>
                </a:solidFill>
                <a:latin typeface="Nunito Bold" charset="0"/>
              </a:rPr>
              <a:t>eUICC</a:t>
            </a:r>
            <a:endParaRPr lang="it-IT" sz="4000" dirty="0"/>
          </a:p>
        </p:txBody>
      </p:sp>
      <p:sp>
        <p:nvSpPr>
          <p:cNvPr id="35" name="Freeform 19">
            <a:extLst>
              <a:ext uri="{FF2B5EF4-FFF2-40B4-BE49-F238E27FC236}">
                <a16:creationId xmlns:a16="http://schemas.microsoft.com/office/drawing/2014/main" id="{54D2FA2E-7951-7D25-7063-7C9E7171FC2F}"/>
              </a:ext>
            </a:extLst>
          </p:cNvPr>
          <p:cNvSpPr/>
          <p:nvPr/>
        </p:nvSpPr>
        <p:spPr>
          <a:xfrm rot="9999176" flipH="1">
            <a:off x="-1316676" y="171656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6" name="Nuvola 35">
            <a:extLst>
              <a:ext uri="{FF2B5EF4-FFF2-40B4-BE49-F238E27FC236}">
                <a16:creationId xmlns:a16="http://schemas.microsoft.com/office/drawing/2014/main" id="{AC5A91DC-CA3F-CB39-ADCB-0EFD3AAD4F32}"/>
              </a:ext>
            </a:extLst>
          </p:cNvPr>
          <p:cNvSpPr/>
          <p:nvPr/>
        </p:nvSpPr>
        <p:spPr>
          <a:xfrm>
            <a:off x="914400" y="2562376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>
                <a:solidFill>
                  <a:schemeClr val="tx1"/>
                </a:solidFill>
                <a:latin typeface="Nunito Bold" charset="0"/>
              </a:rPr>
              <a:t>Operator</a:t>
            </a:r>
            <a:endParaRPr lang="it-IT" sz="4000" dirty="0"/>
          </a:p>
        </p:txBody>
      </p:sp>
      <p:cxnSp>
        <p:nvCxnSpPr>
          <p:cNvPr id="38" name="Connettore 2 37">
            <a:extLst>
              <a:ext uri="{FF2B5EF4-FFF2-40B4-BE49-F238E27FC236}">
                <a16:creationId xmlns:a16="http://schemas.microsoft.com/office/drawing/2014/main" id="{58FACAF1-CE69-04FF-0650-7CC11CD9D6AF}"/>
              </a:ext>
            </a:extLst>
          </p:cNvPr>
          <p:cNvCxnSpPr>
            <a:cxnSpLocks/>
            <a:stCxn id="36" idx="1"/>
          </p:cNvCxnSpPr>
          <p:nvPr/>
        </p:nvCxnSpPr>
        <p:spPr>
          <a:xfrm flipH="1">
            <a:off x="2740810" y="3998968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ttore 2 40">
            <a:extLst>
              <a:ext uri="{FF2B5EF4-FFF2-40B4-BE49-F238E27FC236}">
                <a16:creationId xmlns:a16="http://schemas.microsoft.com/office/drawing/2014/main" id="{ACE87930-83C9-EEB2-E7C0-DF3FC89DFA46}"/>
              </a:ext>
            </a:extLst>
          </p:cNvPr>
          <p:cNvCxnSpPr>
            <a:cxnSpLocks/>
          </p:cNvCxnSpPr>
          <p:nvPr/>
        </p:nvCxnSpPr>
        <p:spPr>
          <a:xfrm flipH="1">
            <a:off x="7012788" y="3986492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ttore 2 41">
            <a:extLst>
              <a:ext uri="{FF2B5EF4-FFF2-40B4-BE49-F238E27FC236}">
                <a16:creationId xmlns:a16="http://schemas.microsoft.com/office/drawing/2014/main" id="{8C10AA83-81CC-39E6-E80E-C96423D1DEC7}"/>
              </a:ext>
            </a:extLst>
          </p:cNvPr>
          <p:cNvCxnSpPr>
            <a:cxnSpLocks/>
          </p:cNvCxnSpPr>
          <p:nvPr/>
        </p:nvCxnSpPr>
        <p:spPr>
          <a:xfrm flipH="1">
            <a:off x="11275209" y="3986492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ttore 2 42">
            <a:extLst>
              <a:ext uri="{FF2B5EF4-FFF2-40B4-BE49-F238E27FC236}">
                <a16:creationId xmlns:a16="http://schemas.microsoft.com/office/drawing/2014/main" id="{46B11B07-56D4-C784-CC06-D957F0601BFF}"/>
              </a:ext>
            </a:extLst>
          </p:cNvPr>
          <p:cNvCxnSpPr>
            <a:cxnSpLocks/>
          </p:cNvCxnSpPr>
          <p:nvPr/>
        </p:nvCxnSpPr>
        <p:spPr>
          <a:xfrm flipH="1">
            <a:off x="15547189" y="3985624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Freeform 14">
            <a:extLst>
              <a:ext uri="{FF2B5EF4-FFF2-40B4-BE49-F238E27FC236}">
                <a16:creationId xmlns:a16="http://schemas.microsoft.com/office/drawing/2014/main" id="{2F25FF30-7B38-CA19-5512-96A8A27DCF39}"/>
              </a:ext>
            </a:extLst>
          </p:cNvPr>
          <p:cNvSpPr/>
          <p:nvPr/>
        </p:nvSpPr>
        <p:spPr>
          <a:xfrm rot="20063455" flipH="1">
            <a:off x="16487867" y="-6185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12">
            <a:extLst>
              <a:ext uri="{FF2B5EF4-FFF2-40B4-BE49-F238E27FC236}">
                <a16:creationId xmlns:a16="http://schemas.microsoft.com/office/drawing/2014/main" id="{4960C63B-82F0-7808-39DF-EA210271D738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AA857EB9-D201-0E7D-8AB5-988D77524E52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grpSp>
        <p:nvGrpSpPr>
          <p:cNvPr id="7" name="Gruppo 6">
            <a:extLst>
              <a:ext uri="{FF2B5EF4-FFF2-40B4-BE49-F238E27FC236}">
                <a16:creationId xmlns:a16="http://schemas.microsoft.com/office/drawing/2014/main" id="{4927591F-01F0-C341-B17E-8E9D167547AB}"/>
              </a:ext>
            </a:extLst>
          </p:cNvPr>
          <p:cNvGrpSpPr/>
          <p:nvPr/>
        </p:nvGrpSpPr>
        <p:grpSpPr>
          <a:xfrm>
            <a:off x="5059151" y="5061194"/>
            <a:ext cx="3945311" cy="1337032"/>
            <a:chOff x="9302552" y="5555831"/>
            <a:chExt cx="3945311" cy="1337032"/>
          </a:xfrm>
        </p:grpSpPr>
        <p:pic>
          <p:nvPicPr>
            <p:cNvPr id="17" name="Immagine 16">
              <a:extLst>
                <a:ext uri="{FF2B5EF4-FFF2-40B4-BE49-F238E27FC236}">
                  <a16:creationId xmlns:a16="http://schemas.microsoft.com/office/drawing/2014/main" id="{9F3F2855-E863-A766-5F78-96E29CF0FF4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635149" y="6140006"/>
              <a:ext cx="1280119" cy="752857"/>
            </a:xfrm>
            <a:prstGeom prst="rect">
              <a:avLst/>
            </a:prstGeom>
          </p:spPr>
        </p:pic>
        <p:sp>
          <p:nvSpPr>
            <p:cNvPr id="18" name="CasellaDiTesto 17">
              <a:extLst>
                <a:ext uri="{FF2B5EF4-FFF2-40B4-BE49-F238E27FC236}">
                  <a16:creationId xmlns:a16="http://schemas.microsoft.com/office/drawing/2014/main" id="{FB8884FF-C56D-F1AE-FF11-71DC61B22EFB}"/>
                </a:ext>
              </a:extLst>
            </p:cNvPr>
            <p:cNvSpPr txBox="1"/>
            <p:nvPr/>
          </p:nvSpPr>
          <p:spPr>
            <a:xfrm>
              <a:off x="9302552" y="5555831"/>
              <a:ext cx="394531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3200" dirty="0" err="1">
                  <a:latin typeface="Nunito Bold" charset="0"/>
                </a:rPr>
                <a:t>handleNotification</a:t>
              </a:r>
              <a:r>
                <a:rPr lang="it-IT" sz="3200" dirty="0">
                  <a:latin typeface="Nunito Bold" charset="0"/>
                </a:rPr>
                <a:t>()</a:t>
              </a:r>
            </a:p>
          </p:txBody>
        </p:sp>
      </p:grpSp>
      <p:grpSp>
        <p:nvGrpSpPr>
          <p:cNvPr id="19" name="Gruppo 18">
            <a:extLst>
              <a:ext uri="{FF2B5EF4-FFF2-40B4-BE49-F238E27FC236}">
                <a16:creationId xmlns:a16="http://schemas.microsoft.com/office/drawing/2014/main" id="{1AE9BE66-F3D6-0581-E38C-865E3D0BA1F2}"/>
              </a:ext>
            </a:extLst>
          </p:cNvPr>
          <p:cNvGrpSpPr/>
          <p:nvPr/>
        </p:nvGrpSpPr>
        <p:grpSpPr>
          <a:xfrm>
            <a:off x="9313489" y="5061194"/>
            <a:ext cx="3945311" cy="1337032"/>
            <a:chOff x="9302552" y="5555831"/>
            <a:chExt cx="3945311" cy="1337032"/>
          </a:xfrm>
        </p:grpSpPr>
        <p:pic>
          <p:nvPicPr>
            <p:cNvPr id="20" name="Immagine 19">
              <a:extLst>
                <a:ext uri="{FF2B5EF4-FFF2-40B4-BE49-F238E27FC236}">
                  <a16:creationId xmlns:a16="http://schemas.microsoft.com/office/drawing/2014/main" id="{D37D4F8D-0E35-F34A-F270-E6B4BB91A51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635149" y="6140006"/>
              <a:ext cx="1280119" cy="752857"/>
            </a:xfrm>
            <a:prstGeom prst="rect">
              <a:avLst/>
            </a:prstGeom>
          </p:spPr>
        </p:pic>
        <p:sp>
          <p:nvSpPr>
            <p:cNvPr id="21" name="CasellaDiTesto 20">
              <a:extLst>
                <a:ext uri="{FF2B5EF4-FFF2-40B4-BE49-F238E27FC236}">
                  <a16:creationId xmlns:a16="http://schemas.microsoft.com/office/drawing/2014/main" id="{FB7F8E04-6B58-2A03-61CC-2C7FCE831867}"/>
                </a:ext>
              </a:extLst>
            </p:cNvPr>
            <p:cNvSpPr txBox="1"/>
            <p:nvPr/>
          </p:nvSpPr>
          <p:spPr>
            <a:xfrm>
              <a:off x="9302552" y="5555831"/>
              <a:ext cx="394531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3200" dirty="0" err="1">
                  <a:latin typeface="Nunito Bold" charset="0"/>
                </a:rPr>
                <a:t>handleNotification</a:t>
              </a:r>
              <a:r>
                <a:rPr lang="it-IT" sz="3200" dirty="0">
                  <a:latin typeface="Nunito Bold" charset="0"/>
                </a:rPr>
                <a:t>()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253077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94444E-7 -4.44444E-6 L -0.23359 0.0023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684" y="1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0556E-6 -4.44444E-6 L -0.23463 0.00232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736" y="1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447274" y="2737091"/>
            <a:ext cx="16230600" cy="6526651"/>
            <a:chOff x="0" y="0"/>
            <a:chExt cx="4274726" cy="171895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74726" cy="1718953"/>
            </a:xfrm>
            <a:custGeom>
              <a:avLst/>
              <a:gdLst/>
              <a:ahLst/>
              <a:cxnLst/>
              <a:rect l="l" t="t" r="r" b="b"/>
              <a:pathLst>
                <a:path w="4274726" h="1718953">
                  <a:moveTo>
                    <a:pt x="0" y="0"/>
                  </a:moveTo>
                  <a:lnTo>
                    <a:pt x="4274726" y="0"/>
                  </a:lnTo>
                  <a:lnTo>
                    <a:pt x="4274726" y="1718953"/>
                  </a:lnTo>
                  <a:lnTo>
                    <a:pt x="0" y="171895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274726" cy="17570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>
            <a:off x="-1109662" y="-911620"/>
            <a:ext cx="2942276" cy="2942276"/>
          </a:xfrm>
          <a:custGeom>
            <a:avLst/>
            <a:gdLst/>
            <a:ahLst/>
            <a:cxnLst/>
            <a:rect l="l" t="t" r="r" b="b"/>
            <a:pathLst>
              <a:path w="2942276" h="2942276">
                <a:moveTo>
                  <a:pt x="0" y="0"/>
                </a:moveTo>
                <a:lnTo>
                  <a:pt x="2942276" y="0"/>
                </a:lnTo>
                <a:lnTo>
                  <a:pt x="2942276" y="2942276"/>
                </a:lnTo>
                <a:lnTo>
                  <a:pt x="0" y="29422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6590398" y="6983167"/>
            <a:ext cx="3395204" cy="1049427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288132" y="2966391"/>
            <a:ext cx="17645062" cy="43088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13600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IMPLEMENTAZIONE DEI SIMULATORI</a:t>
            </a:r>
          </a:p>
        </p:txBody>
      </p:sp>
      <p:sp>
        <p:nvSpPr>
          <p:cNvPr id="21" name="Ovale 20">
            <a:extLst>
              <a:ext uri="{FF2B5EF4-FFF2-40B4-BE49-F238E27FC236}">
                <a16:creationId xmlns:a16="http://schemas.microsoft.com/office/drawing/2014/main" id="{C0D91496-7379-8523-8B58-6C7607D551B7}"/>
              </a:ext>
            </a:extLst>
          </p:cNvPr>
          <p:cNvSpPr/>
          <p:nvPr/>
        </p:nvSpPr>
        <p:spPr>
          <a:xfrm>
            <a:off x="11201400" y="-2400300"/>
            <a:ext cx="8923976" cy="5015495"/>
          </a:xfrm>
          <a:prstGeom prst="ellipse">
            <a:avLst/>
          </a:prstGeom>
          <a:solidFill>
            <a:srgbClr val="B2E69D"/>
          </a:solidFill>
          <a:ln w="3175">
            <a:solidFill>
              <a:srgbClr val="B2E69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37C71B03-4F16-68CA-6A3A-6ED9D143FD9A}"/>
              </a:ext>
            </a:extLst>
          </p:cNvPr>
          <p:cNvSpPr txBox="1"/>
          <p:nvPr/>
        </p:nvSpPr>
        <p:spPr>
          <a:xfrm>
            <a:off x="12162476" y="486331"/>
            <a:ext cx="59731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6000" dirty="0">
                <a:latin typeface="Fredoka" panose="020B0604020202020204" charset="0"/>
              </a:rPr>
              <a:t>Step 3 out of 5</a:t>
            </a:r>
          </a:p>
        </p:txBody>
      </p:sp>
      <p:sp>
        <p:nvSpPr>
          <p:cNvPr id="14" name="TextBox 12">
            <a:extLst>
              <a:ext uri="{FF2B5EF4-FFF2-40B4-BE49-F238E27FC236}">
                <a16:creationId xmlns:a16="http://schemas.microsoft.com/office/drawing/2014/main" id="{FA0AAA4D-5696-451E-73F2-8972A2C2E236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793080BD-06A8-C955-4722-EDE2D35778E9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  <p:extLst>
      <p:ext uri="{BB962C8B-B14F-4D97-AF65-F5344CB8AC3E}">
        <p14:creationId xmlns:p14="http://schemas.microsoft.com/office/powerpoint/2010/main" val="21805539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995363" y="1481082"/>
            <a:ext cx="16230600" cy="6526651"/>
            <a:chOff x="0" y="0"/>
            <a:chExt cx="4274726" cy="171895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74726" cy="1718953"/>
            </a:xfrm>
            <a:custGeom>
              <a:avLst/>
              <a:gdLst/>
              <a:ahLst/>
              <a:cxnLst/>
              <a:rect l="l" t="t" r="r" b="b"/>
              <a:pathLst>
                <a:path w="4274726" h="1718953">
                  <a:moveTo>
                    <a:pt x="0" y="0"/>
                  </a:moveTo>
                  <a:lnTo>
                    <a:pt x="4274726" y="0"/>
                  </a:lnTo>
                  <a:lnTo>
                    <a:pt x="4274726" y="1718953"/>
                  </a:lnTo>
                  <a:lnTo>
                    <a:pt x="0" y="171895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274726" cy="17570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950938" y="688298"/>
            <a:ext cx="8009976" cy="173022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11">
            <a:extLst>
              <a:ext uri="{FF2B5EF4-FFF2-40B4-BE49-F238E27FC236}">
                <a16:creationId xmlns:a16="http://schemas.microsoft.com/office/drawing/2014/main" id="{FDE1EB6C-1FCC-B7FC-E706-403525B3AA90}"/>
              </a:ext>
            </a:extLst>
          </p:cNvPr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4BF35A3F-4B96-7408-0D4A-F3F626623309}"/>
                </a:ext>
              </a:extLst>
            </p:cNvPr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B3E36431-349C-2E9C-DC3C-8CA60F451BEA}"/>
                </a:ext>
              </a:extLst>
            </p:cNvPr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8" name="Freeform 15">
            <a:extLst>
              <a:ext uri="{FF2B5EF4-FFF2-40B4-BE49-F238E27FC236}">
                <a16:creationId xmlns:a16="http://schemas.microsoft.com/office/drawing/2014/main" id="{79C9D005-80B1-4EC7-2623-7C3804D47085}"/>
              </a:ext>
            </a:extLst>
          </p:cNvPr>
          <p:cNvSpPr/>
          <p:nvPr/>
        </p:nvSpPr>
        <p:spPr>
          <a:xfrm>
            <a:off x="15824275" y="6533193"/>
            <a:ext cx="1949375" cy="1949375"/>
          </a:xfrm>
          <a:custGeom>
            <a:avLst/>
            <a:gdLst/>
            <a:ahLst/>
            <a:cxnLst/>
            <a:rect l="l" t="t" r="r" b="b"/>
            <a:pathLst>
              <a:path w="1949375" h="1949375">
                <a:moveTo>
                  <a:pt x="0" y="0"/>
                </a:moveTo>
                <a:lnTo>
                  <a:pt x="1949375" y="0"/>
                </a:lnTo>
                <a:lnTo>
                  <a:pt x="1949375" y="1949375"/>
                </a:lnTo>
                <a:lnTo>
                  <a:pt x="0" y="19493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16">
            <a:extLst>
              <a:ext uri="{FF2B5EF4-FFF2-40B4-BE49-F238E27FC236}">
                <a16:creationId xmlns:a16="http://schemas.microsoft.com/office/drawing/2014/main" id="{311FADD3-979E-3E0B-BF8F-C43CA49387AF}"/>
              </a:ext>
            </a:extLst>
          </p:cNvPr>
          <p:cNvSpPr/>
          <p:nvPr/>
        </p:nvSpPr>
        <p:spPr>
          <a:xfrm>
            <a:off x="-2057400" y="1028700"/>
            <a:ext cx="3395204" cy="1049427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4">
            <a:extLst>
              <a:ext uri="{FF2B5EF4-FFF2-40B4-BE49-F238E27FC236}">
                <a16:creationId xmlns:a16="http://schemas.microsoft.com/office/drawing/2014/main" id="{77FFFB1F-DBED-B5AD-8120-382B75784DF5}"/>
              </a:ext>
            </a:extLst>
          </p:cNvPr>
          <p:cNvSpPr txBox="1"/>
          <p:nvPr/>
        </p:nvSpPr>
        <p:spPr>
          <a:xfrm>
            <a:off x="0" y="904875"/>
            <a:ext cx="18287999" cy="1125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IMPLEMENTAZIONE DEI SIMULATORI</a:t>
            </a:r>
          </a:p>
        </p:txBody>
      </p:sp>
      <p:sp>
        <p:nvSpPr>
          <p:cNvPr id="13" name="Nastro inclinato in basso 12">
            <a:extLst>
              <a:ext uri="{FF2B5EF4-FFF2-40B4-BE49-F238E27FC236}">
                <a16:creationId xmlns:a16="http://schemas.microsoft.com/office/drawing/2014/main" id="{181FA53D-F90C-9E72-8FA6-20149B79B46F}"/>
              </a:ext>
            </a:extLst>
          </p:cNvPr>
          <p:cNvSpPr/>
          <p:nvPr/>
        </p:nvSpPr>
        <p:spPr>
          <a:xfrm>
            <a:off x="14346127" y="9082830"/>
            <a:ext cx="2913173" cy="816958"/>
          </a:xfrm>
          <a:prstGeom prst="ribbon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3200" dirty="0">
                <a:solidFill>
                  <a:schemeClr val="tx1"/>
                </a:solidFill>
                <a:latin typeface="Fredoka" panose="020B0604020202020204" charset="0"/>
              </a:rPr>
              <a:t>2/30</a:t>
            </a:r>
          </a:p>
          <a:p>
            <a:pPr algn="ctr"/>
            <a:endParaRPr lang="it-IT" dirty="0"/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D3CE9BAF-0A71-0CA7-C85F-B43036BAA2F8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FF8B47B9-EE06-579F-AAD0-001C702B89A3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73E198CE-79D8-015E-DDF3-023F5F0574E1}"/>
              </a:ext>
            </a:extLst>
          </p:cNvPr>
          <p:cNvSpPr txBox="1"/>
          <p:nvPr/>
        </p:nvSpPr>
        <p:spPr>
          <a:xfrm>
            <a:off x="4038600" y="5067300"/>
            <a:ext cx="7652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Linguaggio di programmazione + moduli implementati + cosa fa ciascun modulo</a:t>
            </a:r>
          </a:p>
        </p:txBody>
      </p:sp>
    </p:spTree>
    <p:extLst>
      <p:ext uri="{BB962C8B-B14F-4D97-AF65-F5344CB8AC3E}">
        <p14:creationId xmlns:p14="http://schemas.microsoft.com/office/powerpoint/2010/main" val="7920810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995363" y="1481082"/>
            <a:ext cx="16230600" cy="6526651"/>
            <a:chOff x="0" y="0"/>
            <a:chExt cx="4274726" cy="171895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74726" cy="1718953"/>
            </a:xfrm>
            <a:custGeom>
              <a:avLst/>
              <a:gdLst/>
              <a:ahLst/>
              <a:cxnLst/>
              <a:rect l="l" t="t" r="r" b="b"/>
              <a:pathLst>
                <a:path w="4274726" h="1718953">
                  <a:moveTo>
                    <a:pt x="0" y="0"/>
                  </a:moveTo>
                  <a:lnTo>
                    <a:pt x="4274726" y="0"/>
                  </a:lnTo>
                  <a:lnTo>
                    <a:pt x="4274726" y="1718953"/>
                  </a:lnTo>
                  <a:lnTo>
                    <a:pt x="0" y="171895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274726" cy="17570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950938" y="688298"/>
            <a:ext cx="8009976" cy="173022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11">
            <a:extLst>
              <a:ext uri="{FF2B5EF4-FFF2-40B4-BE49-F238E27FC236}">
                <a16:creationId xmlns:a16="http://schemas.microsoft.com/office/drawing/2014/main" id="{FDE1EB6C-1FCC-B7FC-E706-403525B3AA90}"/>
              </a:ext>
            </a:extLst>
          </p:cNvPr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4BF35A3F-4B96-7408-0D4A-F3F626623309}"/>
                </a:ext>
              </a:extLst>
            </p:cNvPr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B3E36431-349C-2E9C-DC3C-8CA60F451BEA}"/>
                </a:ext>
              </a:extLst>
            </p:cNvPr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8" name="Freeform 15">
            <a:extLst>
              <a:ext uri="{FF2B5EF4-FFF2-40B4-BE49-F238E27FC236}">
                <a16:creationId xmlns:a16="http://schemas.microsoft.com/office/drawing/2014/main" id="{79C9D005-80B1-4EC7-2623-7C3804D47085}"/>
              </a:ext>
            </a:extLst>
          </p:cNvPr>
          <p:cNvSpPr/>
          <p:nvPr/>
        </p:nvSpPr>
        <p:spPr>
          <a:xfrm>
            <a:off x="15824275" y="6533193"/>
            <a:ext cx="1949375" cy="1949375"/>
          </a:xfrm>
          <a:custGeom>
            <a:avLst/>
            <a:gdLst/>
            <a:ahLst/>
            <a:cxnLst/>
            <a:rect l="l" t="t" r="r" b="b"/>
            <a:pathLst>
              <a:path w="1949375" h="1949375">
                <a:moveTo>
                  <a:pt x="0" y="0"/>
                </a:moveTo>
                <a:lnTo>
                  <a:pt x="1949375" y="0"/>
                </a:lnTo>
                <a:lnTo>
                  <a:pt x="1949375" y="1949375"/>
                </a:lnTo>
                <a:lnTo>
                  <a:pt x="0" y="19493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16">
            <a:extLst>
              <a:ext uri="{FF2B5EF4-FFF2-40B4-BE49-F238E27FC236}">
                <a16:creationId xmlns:a16="http://schemas.microsoft.com/office/drawing/2014/main" id="{311FADD3-979E-3E0B-BF8F-C43CA49387AF}"/>
              </a:ext>
            </a:extLst>
          </p:cNvPr>
          <p:cNvSpPr/>
          <p:nvPr/>
        </p:nvSpPr>
        <p:spPr>
          <a:xfrm>
            <a:off x="-668902" y="1028700"/>
            <a:ext cx="3395204" cy="1049427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4">
            <a:extLst>
              <a:ext uri="{FF2B5EF4-FFF2-40B4-BE49-F238E27FC236}">
                <a16:creationId xmlns:a16="http://schemas.microsoft.com/office/drawing/2014/main" id="{77FFFB1F-DBED-B5AD-8120-382B75784DF5}"/>
              </a:ext>
            </a:extLst>
          </p:cNvPr>
          <p:cNvSpPr txBox="1"/>
          <p:nvPr/>
        </p:nvSpPr>
        <p:spPr>
          <a:xfrm>
            <a:off x="0" y="904875"/>
            <a:ext cx="18287999" cy="1125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CHALLENGE</a:t>
            </a:r>
          </a:p>
        </p:txBody>
      </p:sp>
      <p:sp>
        <p:nvSpPr>
          <p:cNvPr id="12" name="Nastro inclinato in basso 11">
            <a:extLst>
              <a:ext uri="{FF2B5EF4-FFF2-40B4-BE49-F238E27FC236}">
                <a16:creationId xmlns:a16="http://schemas.microsoft.com/office/drawing/2014/main" id="{35A99ED5-F157-D63D-5D5C-F53BECFB2D79}"/>
              </a:ext>
            </a:extLst>
          </p:cNvPr>
          <p:cNvSpPr/>
          <p:nvPr/>
        </p:nvSpPr>
        <p:spPr>
          <a:xfrm>
            <a:off x="14346127" y="9082830"/>
            <a:ext cx="2913173" cy="816958"/>
          </a:xfrm>
          <a:prstGeom prst="ribbon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3200" dirty="0">
                <a:solidFill>
                  <a:schemeClr val="tx1"/>
                </a:solidFill>
                <a:latin typeface="Fredoka" panose="020B0604020202020204" charset="0"/>
              </a:rPr>
              <a:t>2/30</a:t>
            </a:r>
          </a:p>
          <a:p>
            <a:pPr algn="ctr"/>
            <a:endParaRPr lang="it-IT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A62A3DF-9E03-566A-F7EC-C93F68C6FB5F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46F463BA-0546-629F-D81A-2F69379D865A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C12B4009-FABC-126E-0908-BC38074875B0}"/>
              </a:ext>
            </a:extLst>
          </p:cNvPr>
          <p:cNvSpPr txBox="1"/>
          <p:nvPr/>
        </p:nvSpPr>
        <p:spPr>
          <a:xfrm>
            <a:off x="4038600" y="5067300"/>
            <a:ext cx="9666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Difficoltà nell’implementare tutto in modo preciso e puntuale -&gt; catture </a:t>
            </a:r>
            <a:r>
              <a:rPr lang="it-IT" dirty="0" err="1"/>
              <a:t>Wireshark</a:t>
            </a:r>
            <a:r>
              <a:rPr lang="it-IT" dirty="0"/>
              <a:t> con attacco MITM</a:t>
            </a:r>
          </a:p>
        </p:txBody>
      </p:sp>
    </p:spTree>
    <p:extLst>
      <p:ext uri="{BB962C8B-B14F-4D97-AF65-F5344CB8AC3E}">
        <p14:creationId xmlns:p14="http://schemas.microsoft.com/office/powerpoint/2010/main" val="37586635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447274" y="1993638"/>
            <a:ext cx="16230600" cy="6526651"/>
            <a:chOff x="0" y="0"/>
            <a:chExt cx="4274726" cy="171895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74726" cy="1718953"/>
            </a:xfrm>
            <a:custGeom>
              <a:avLst/>
              <a:gdLst/>
              <a:ahLst/>
              <a:cxnLst/>
              <a:rect l="l" t="t" r="r" b="b"/>
              <a:pathLst>
                <a:path w="4274726" h="1718953">
                  <a:moveTo>
                    <a:pt x="0" y="0"/>
                  </a:moveTo>
                  <a:lnTo>
                    <a:pt x="4274726" y="0"/>
                  </a:lnTo>
                  <a:lnTo>
                    <a:pt x="4274726" y="1718953"/>
                  </a:lnTo>
                  <a:lnTo>
                    <a:pt x="0" y="171895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274726" cy="17570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>
            <a:off x="-1109662" y="-911620"/>
            <a:ext cx="2942276" cy="2942276"/>
          </a:xfrm>
          <a:custGeom>
            <a:avLst/>
            <a:gdLst/>
            <a:ahLst/>
            <a:cxnLst/>
            <a:rect l="l" t="t" r="r" b="b"/>
            <a:pathLst>
              <a:path w="2942276" h="2942276">
                <a:moveTo>
                  <a:pt x="0" y="0"/>
                </a:moveTo>
                <a:lnTo>
                  <a:pt x="2942276" y="0"/>
                </a:lnTo>
                <a:lnTo>
                  <a:pt x="2942276" y="2942276"/>
                </a:lnTo>
                <a:lnTo>
                  <a:pt x="0" y="29422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6590398" y="6983167"/>
            <a:ext cx="3395204" cy="1049427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1" name="Ovale 20">
            <a:extLst>
              <a:ext uri="{FF2B5EF4-FFF2-40B4-BE49-F238E27FC236}">
                <a16:creationId xmlns:a16="http://schemas.microsoft.com/office/drawing/2014/main" id="{C0D91496-7379-8523-8B58-6C7607D551B7}"/>
              </a:ext>
            </a:extLst>
          </p:cNvPr>
          <p:cNvSpPr/>
          <p:nvPr/>
        </p:nvSpPr>
        <p:spPr>
          <a:xfrm>
            <a:off x="11201400" y="-2400300"/>
            <a:ext cx="8923976" cy="5015495"/>
          </a:xfrm>
          <a:prstGeom prst="ellipse">
            <a:avLst/>
          </a:prstGeom>
          <a:solidFill>
            <a:srgbClr val="B2E69D"/>
          </a:solidFill>
          <a:ln w="3175">
            <a:solidFill>
              <a:srgbClr val="B2E69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37C71B03-4F16-68CA-6A3A-6ED9D143FD9A}"/>
              </a:ext>
            </a:extLst>
          </p:cNvPr>
          <p:cNvSpPr txBox="1"/>
          <p:nvPr/>
        </p:nvSpPr>
        <p:spPr>
          <a:xfrm>
            <a:off x="12162476" y="486331"/>
            <a:ext cx="59731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6000" dirty="0">
                <a:latin typeface="Fredoka" panose="020B0604020202020204" charset="0"/>
              </a:rPr>
              <a:t>Step 1 out of 5</a:t>
            </a:r>
          </a:p>
        </p:txBody>
      </p:sp>
      <p:sp>
        <p:nvSpPr>
          <p:cNvPr id="15" name="TextBox 19">
            <a:extLst>
              <a:ext uri="{FF2B5EF4-FFF2-40B4-BE49-F238E27FC236}">
                <a16:creationId xmlns:a16="http://schemas.microsoft.com/office/drawing/2014/main" id="{95520B1F-4D1E-C796-632A-BC58016C63EB}"/>
              </a:ext>
            </a:extLst>
          </p:cNvPr>
          <p:cNvSpPr txBox="1"/>
          <p:nvPr/>
        </p:nvSpPr>
        <p:spPr>
          <a:xfrm>
            <a:off x="288132" y="2966391"/>
            <a:ext cx="17645062" cy="20928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13600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CONTESTO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CE061C27-305D-2D0F-5D11-760EED04FA7C}"/>
              </a:ext>
            </a:extLst>
          </p:cNvPr>
          <p:cNvSpPr txBox="1"/>
          <p:nvPr/>
        </p:nvSpPr>
        <p:spPr>
          <a:xfrm>
            <a:off x="3364538" y="4966938"/>
            <a:ext cx="11492249" cy="21852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3600" dirty="0">
                <a:latin typeface="Fredoka" panose="020B0604020202020204" charset="0"/>
              </a:rPr>
              <a:t>E OBIETTIVO</a:t>
            </a:r>
          </a:p>
        </p:txBody>
      </p:sp>
      <p:sp>
        <p:nvSpPr>
          <p:cNvPr id="24" name="TextBox 12">
            <a:extLst>
              <a:ext uri="{FF2B5EF4-FFF2-40B4-BE49-F238E27FC236}">
                <a16:creationId xmlns:a16="http://schemas.microsoft.com/office/drawing/2014/main" id="{4AE1E698-F366-5857-663E-9BA144655538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61B0E95A-FC01-ECDB-51FD-3E54074528B0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  <p:extLst>
      <p:ext uri="{BB962C8B-B14F-4D97-AF65-F5344CB8AC3E}">
        <p14:creationId xmlns:p14="http://schemas.microsoft.com/office/powerpoint/2010/main" val="16062879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995363" y="1481082"/>
            <a:ext cx="16230600" cy="6526651"/>
            <a:chOff x="0" y="0"/>
            <a:chExt cx="4274726" cy="171895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74726" cy="1718953"/>
            </a:xfrm>
            <a:custGeom>
              <a:avLst/>
              <a:gdLst/>
              <a:ahLst/>
              <a:cxnLst/>
              <a:rect l="l" t="t" r="r" b="b"/>
              <a:pathLst>
                <a:path w="4274726" h="1718953">
                  <a:moveTo>
                    <a:pt x="0" y="0"/>
                  </a:moveTo>
                  <a:lnTo>
                    <a:pt x="4274726" y="0"/>
                  </a:lnTo>
                  <a:lnTo>
                    <a:pt x="4274726" y="1718953"/>
                  </a:lnTo>
                  <a:lnTo>
                    <a:pt x="0" y="171895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274726" cy="17570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950938" y="688298"/>
            <a:ext cx="8009976" cy="173022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11">
            <a:extLst>
              <a:ext uri="{FF2B5EF4-FFF2-40B4-BE49-F238E27FC236}">
                <a16:creationId xmlns:a16="http://schemas.microsoft.com/office/drawing/2014/main" id="{FDE1EB6C-1FCC-B7FC-E706-403525B3AA90}"/>
              </a:ext>
            </a:extLst>
          </p:cNvPr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4BF35A3F-4B96-7408-0D4A-F3F626623309}"/>
                </a:ext>
              </a:extLst>
            </p:cNvPr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B3E36431-349C-2E9C-DC3C-8CA60F451BEA}"/>
                </a:ext>
              </a:extLst>
            </p:cNvPr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8" name="Freeform 15">
            <a:extLst>
              <a:ext uri="{FF2B5EF4-FFF2-40B4-BE49-F238E27FC236}">
                <a16:creationId xmlns:a16="http://schemas.microsoft.com/office/drawing/2014/main" id="{79C9D005-80B1-4EC7-2623-7C3804D47085}"/>
              </a:ext>
            </a:extLst>
          </p:cNvPr>
          <p:cNvSpPr/>
          <p:nvPr/>
        </p:nvSpPr>
        <p:spPr>
          <a:xfrm>
            <a:off x="15824275" y="6533193"/>
            <a:ext cx="1949375" cy="1949375"/>
          </a:xfrm>
          <a:custGeom>
            <a:avLst/>
            <a:gdLst/>
            <a:ahLst/>
            <a:cxnLst/>
            <a:rect l="l" t="t" r="r" b="b"/>
            <a:pathLst>
              <a:path w="1949375" h="1949375">
                <a:moveTo>
                  <a:pt x="0" y="0"/>
                </a:moveTo>
                <a:lnTo>
                  <a:pt x="1949375" y="0"/>
                </a:lnTo>
                <a:lnTo>
                  <a:pt x="1949375" y="1949375"/>
                </a:lnTo>
                <a:lnTo>
                  <a:pt x="0" y="19493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16">
            <a:extLst>
              <a:ext uri="{FF2B5EF4-FFF2-40B4-BE49-F238E27FC236}">
                <a16:creationId xmlns:a16="http://schemas.microsoft.com/office/drawing/2014/main" id="{311FADD3-979E-3E0B-BF8F-C43CA49387AF}"/>
              </a:ext>
            </a:extLst>
          </p:cNvPr>
          <p:cNvSpPr/>
          <p:nvPr/>
        </p:nvSpPr>
        <p:spPr>
          <a:xfrm>
            <a:off x="-668902" y="1028700"/>
            <a:ext cx="3395204" cy="1049427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4">
            <a:extLst>
              <a:ext uri="{FF2B5EF4-FFF2-40B4-BE49-F238E27FC236}">
                <a16:creationId xmlns:a16="http://schemas.microsoft.com/office/drawing/2014/main" id="{77FFFB1F-DBED-B5AD-8120-382B75784DF5}"/>
              </a:ext>
            </a:extLst>
          </p:cNvPr>
          <p:cNvSpPr txBox="1"/>
          <p:nvPr/>
        </p:nvSpPr>
        <p:spPr>
          <a:xfrm>
            <a:off x="0" y="904875"/>
            <a:ext cx="18287999" cy="1125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VALIDAZIONE DEI SIMULATORI</a:t>
            </a:r>
          </a:p>
        </p:txBody>
      </p:sp>
      <p:sp>
        <p:nvSpPr>
          <p:cNvPr id="12" name="Nastro inclinato in basso 11">
            <a:extLst>
              <a:ext uri="{FF2B5EF4-FFF2-40B4-BE49-F238E27FC236}">
                <a16:creationId xmlns:a16="http://schemas.microsoft.com/office/drawing/2014/main" id="{D0EA87D7-E3E0-59F9-D7F1-DE1B8864DC01}"/>
              </a:ext>
            </a:extLst>
          </p:cNvPr>
          <p:cNvSpPr/>
          <p:nvPr/>
        </p:nvSpPr>
        <p:spPr>
          <a:xfrm>
            <a:off x="14346127" y="9082830"/>
            <a:ext cx="2913173" cy="816958"/>
          </a:xfrm>
          <a:prstGeom prst="ribbon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3200" dirty="0">
                <a:solidFill>
                  <a:schemeClr val="tx1"/>
                </a:solidFill>
                <a:latin typeface="Fredoka" panose="020B0604020202020204" charset="0"/>
              </a:rPr>
              <a:t>2/30</a:t>
            </a:r>
          </a:p>
          <a:p>
            <a:pPr algn="ctr"/>
            <a:endParaRPr lang="it-IT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228D277-A5D1-43B9-9D02-4A959DD66D03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8C7F141C-18C9-D72B-0349-C73B4FF03E40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  <p:extLst>
      <p:ext uri="{BB962C8B-B14F-4D97-AF65-F5344CB8AC3E}">
        <p14:creationId xmlns:p14="http://schemas.microsoft.com/office/powerpoint/2010/main" val="17227034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447274" y="2737091"/>
            <a:ext cx="16230600" cy="6526651"/>
            <a:chOff x="0" y="0"/>
            <a:chExt cx="4274726" cy="171895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74726" cy="1718953"/>
            </a:xfrm>
            <a:custGeom>
              <a:avLst/>
              <a:gdLst/>
              <a:ahLst/>
              <a:cxnLst/>
              <a:rect l="l" t="t" r="r" b="b"/>
              <a:pathLst>
                <a:path w="4274726" h="1718953">
                  <a:moveTo>
                    <a:pt x="0" y="0"/>
                  </a:moveTo>
                  <a:lnTo>
                    <a:pt x="4274726" y="0"/>
                  </a:lnTo>
                  <a:lnTo>
                    <a:pt x="4274726" y="1718953"/>
                  </a:lnTo>
                  <a:lnTo>
                    <a:pt x="0" y="171895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274726" cy="17570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>
            <a:off x="-1109662" y="-911620"/>
            <a:ext cx="2942276" cy="2942276"/>
          </a:xfrm>
          <a:custGeom>
            <a:avLst/>
            <a:gdLst/>
            <a:ahLst/>
            <a:cxnLst/>
            <a:rect l="l" t="t" r="r" b="b"/>
            <a:pathLst>
              <a:path w="2942276" h="2942276">
                <a:moveTo>
                  <a:pt x="0" y="0"/>
                </a:moveTo>
                <a:lnTo>
                  <a:pt x="2942276" y="0"/>
                </a:lnTo>
                <a:lnTo>
                  <a:pt x="2942276" y="2942276"/>
                </a:lnTo>
                <a:lnTo>
                  <a:pt x="0" y="29422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6590398" y="6983167"/>
            <a:ext cx="3395204" cy="1049427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288132" y="2966391"/>
            <a:ext cx="17645062" cy="41857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13600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ANALISI DI SICUREZZA</a:t>
            </a:r>
          </a:p>
        </p:txBody>
      </p:sp>
      <p:sp>
        <p:nvSpPr>
          <p:cNvPr id="21" name="Ovale 20">
            <a:extLst>
              <a:ext uri="{FF2B5EF4-FFF2-40B4-BE49-F238E27FC236}">
                <a16:creationId xmlns:a16="http://schemas.microsoft.com/office/drawing/2014/main" id="{C0D91496-7379-8523-8B58-6C7607D551B7}"/>
              </a:ext>
            </a:extLst>
          </p:cNvPr>
          <p:cNvSpPr/>
          <p:nvPr/>
        </p:nvSpPr>
        <p:spPr>
          <a:xfrm>
            <a:off x="11201400" y="-2400300"/>
            <a:ext cx="8923976" cy="5015495"/>
          </a:xfrm>
          <a:prstGeom prst="ellipse">
            <a:avLst/>
          </a:prstGeom>
          <a:solidFill>
            <a:srgbClr val="B2E69D"/>
          </a:solidFill>
          <a:ln w="3175">
            <a:solidFill>
              <a:srgbClr val="B2E69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37C71B03-4F16-68CA-6A3A-6ED9D143FD9A}"/>
              </a:ext>
            </a:extLst>
          </p:cNvPr>
          <p:cNvSpPr txBox="1"/>
          <p:nvPr/>
        </p:nvSpPr>
        <p:spPr>
          <a:xfrm>
            <a:off x="12162476" y="486331"/>
            <a:ext cx="59731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6000" dirty="0">
                <a:latin typeface="Fredoka" panose="020B0604020202020204" charset="0"/>
              </a:rPr>
              <a:t>Step 4 out of 5</a:t>
            </a:r>
          </a:p>
        </p:txBody>
      </p:sp>
      <p:sp>
        <p:nvSpPr>
          <p:cNvPr id="14" name="TextBox 12">
            <a:extLst>
              <a:ext uri="{FF2B5EF4-FFF2-40B4-BE49-F238E27FC236}">
                <a16:creationId xmlns:a16="http://schemas.microsoft.com/office/drawing/2014/main" id="{B52526E6-79F6-624B-5E04-C88F97F7EC1A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96F55CD0-2811-C902-DEAE-27943CA55023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  <p:extLst>
      <p:ext uri="{BB962C8B-B14F-4D97-AF65-F5344CB8AC3E}">
        <p14:creationId xmlns:p14="http://schemas.microsoft.com/office/powerpoint/2010/main" val="25949270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995363" y="1481082"/>
            <a:ext cx="16230600" cy="6526651"/>
            <a:chOff x="0" y="0"/>
            <a:chExt cx="4274726" cy="171895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74726" cy="1718953"/>
            </a:xfrm>
            <a:custGeom>
              <a:avLst/>
              <a:gdLst/>
              <a:ahLst/>
              <a:cxnLst/>
              <a:rect l="l" t="t" r="r" b="b"/>
              <a:pathLst>
                <a:path w="4274726" h="1718953">
                  <a:moveTo>
                    <a:pt x="0" y="0"/>
                  </a:moveTo>
                  <a:lnTo>
                    <a:pt x="4274726" y="0"/>
                  </a:lnTo>
                  <a:lnTo>
                    <a:pt x="4274726" y="1718953"/>
                  </a:lnTo>
                  <a:lnTo>
                    <a:pt x="0" y="171895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274726" cy="17570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950938" y="688298"/>
            <a:ext cx="8009976" cy="173022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11">
            <a:extLst>
              <a:ext uri="{FF2B5EF4-FFF2-40B4-BE49-F238E27FC236}">
                <a16:creationId xmlns:a16="http://schemas.microsoft.com/office/drawing/2014/main" id="{FDE1EB6C-1FCC-B7FC-E706-403525B3AA90}"/>
              </a:ext>
            </a:extLst>
          </p:cNvPr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4BF35A3F-4B96-7408-0D4A-F3F626623309}"/>
                </a:ext>
              </a:extLst>
            </p:cNvPr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B3E36431-349C-2E9C-DC3C-8CA60F451BEA}"/>
                </a:ext>
              </a:extLst>
            </p:cNvPr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8" name="Freeform 15">
            <a:extLst>
              <a:ext uri="{FF2B5EF4-FFF2-40B4-BE49-F238E27FC236}">
                <a16:creationId xmlns:a16="http://schemas.microsoft.com/office/drawing/2014/main" id="{79C9D005-80B1-4EC7-2623-7C3804D47085}"/>
              </a:ext>
            </a:extLst>
          </p:cNvPr>
          <p:cNvSpPr/>
          <p:nvPr/>
        </p:nvSpPr>
        <p:spPr>
          <a:xfrm>
            <a:off x="15824275" y="6533193"/>
            <a:ext cx="1949375" cy="1949375"/>
          </a:xfrm>
          <a:custGeom>
            <a:avLst/>
            <a:gdLst/>
            <a:ahLst/>
            <a:cxnLst/>
            <a:rect l="l" t="t" r="r" b="b"/>
            <a:pathLst>
              <a:path w="1949375" h="1949375">
                <a:moveTo>
                  <a:pt x="0" y="0"/>
                </a:moveTo>
                <a:lnTo>
                  <a:pt x="1949375" y="0"/>
                </a:lnTo>
                <a:lnTo>
                  <a:pt x="1949375" y="1949375"/>
                </a:lnTo>
                <a:lnTo>
                  <a:pt x="0" y="19493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16">
            <a:extLst>
              <a:ext uri="{FF2B5EF4-FFF2-40B4-BE49-F238E27FC236}">
                <a16:creationId xmlns:a16="http://schemas.microsoft.com/office/drawing/2014/main" id="{311FADD3-979E-3E0B-BF8F-C43CA49387AF}"/>
              </a:ext>
            </a:extLst>
          </p:cNvPr>
          <p:cNvSpPr/>
          <p:nvPr/>
        </p:nvSpPr>
        <p:spPr>
          <a:xfrm>
            <a:off x="-668902" y="1028700"/>
            <a:ext cx="3395204" cy="1049427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4">
            <a:extLst>
              <a:ext uri="{FF2B5EF4-FFF2-40B4-BE49-F238E27FC236}">
                <a16:creationId xmlns:a16="http://schemas.microsoft.com/office/drawing/2014/main" id="{77FFFB1F-DBED-B5AD-8120-382B75784DF5}"/>
              </a:ext>
            </a:extLst>
          </p:cNvPr>
          <p:cNvSpPr txBox="1"/>
          <p:nvPr/>
        </p:nvSpPr>
        <p:spPr>
          <a:xfrm>
            <a:off x="0" y="904875"/>
            <a:ext cx="18287999" cy="1125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ANALISI DI SICUREZZA</a:t>
            </a:r>
          </a:p>
        </p:txBody>
      </p:sp>
      <p:sp>
        <p:nvSpPr>
          <p:cNvPr id="12" name="Nastro inclinato in basso 11">
            <a:extLst>
              <a:ext uri="{FF2B5EF4-FFF2-40B4-BE49-F238E27FC236}">
                <a16:creationId xmlns:a16="http://schemas.microsoft.com/office/drawing/2014/main" id="{66760663-6CC4-E0D3-D81A-C81089BCD94D}"/>
              </a:ext>
            </a:extLst>
          </p:cNvPr>
          <p:cNvSpPr/>
          <p:nvPr/>
        </p:nvSpPr>
        <p:spPr>
          <a:xfrm>
            <a:off x="14346127" y="9082830"/>
            <a:ext cx="2913173" cy="816958"/>
          </a:xfrm>
          <a:prstGeom prst="ribbon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3200" dirty="0">
                <a:solidFill>
                  <a:schemeClr val="tx1"/>
                </a:solidFill>
                <a:latin typeface="Fredoka" panose="020B0604020202020204" charset="0"/>
              </a:rPr>
              <a:t>2/30</a:t>
            </a:r>
          </a:p>
          <a:p>
            <a:pPr algn="ctr"/>
            <a:endParaRPr lang="it-IT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CBF8654-F4D9-0D71-991C-C1FDB7C3C4DC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D51A9AEF-5BA5-3F26-05D0-F214AB8BD5D7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  <p:extLst>
      <p:ext uri="{BB962C8B-B14F-4D97-AF65-F5344CB8AC3E}">
        <p14:creationId xmlns:p14="http://schemas.microsoft.com/office/powerpoint/2010/main" val="6877710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995363" y="1481082"/>
            <a:ext cx="16230600" cy="6526651"/>
            <a:chOff x="0" y="0"/>
            <a:chExt cx="4274726" cy="171895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74726" cy="1718953"/>
            </a:xfrm>
            <a:custGeom>
              <a:avLst/>
              <a:gdLst/>
              <a:ahLst/>
              <a:cxnLst/>
              <a:rect l="l" t="t" r="r" b="b"/>
              <a:pathLst>
                <a:path w="4274726" h="1718953">
                  <a:moveTo>
                    <a:pt x="0" y="0"/>
                  </a:moveTo>
                  <a:lnTo>
                    <a:pt x="4274726" y="0"/>
                  </a:lnTo>
                  <a:lnTo>
                    <a:pt x="4274726" y="1718953"/>
                  </a:lnTo>
                  <a:lnTo>
                    <a:pt x="0" y="171895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274726" cy="17570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950938" y="688298"/>
            <a:ext cx="8009976" cy="173022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11">
            <a:extLst>
              <a:ext uri="{FF2B5EF4-FFF2-40B4-BE49-F238E27FC236}">
                <a16:creationId xmlns:a16="http://schemas.microsoft.com/office/drawing/2014/main" id="{FDE1EB6C-1FCC-B7FC-E706-403525B3AA90}"/>
              </a:ext>
            </a:extLst>
          </p:cNvPr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4BF35A3F-4B96-7408-0D4A-F3F626623309}"/>
                </a:ext>
              </a:extLst>
            </p:cNvPr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B3E36431-349C-2E9C-DC3C-8CA60F451BEA}"/>
                </a:ext>
              </a:extLst>
            </p:cNvPr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8" name="Freeform 15">
            <a:extLst>
              <a:ext uri="{FF2B5EF4-FFF2-40B4-BE49-F238E27FC236}">
                <a16:creationId xmlns:a16="http://schemas.microsoft.com/office/drawing/2014/main" id="{79C9D005-80B1-4EC7-2623-7C3804D47085}"/>
              </a:ext>
            </a:extLst>
          </p:cNvPr>
          <p:cNvSpPr/>
          <p:nvPr/>
        </p:nvSpPr>
        <p:spPr>
          <a:xfrm>
            <a:off x="15824275" y="6533193"/>
            <a:ext cx="1949375" cy="1949375"/>
          </a:xfrm>
          <a:custGeom>
            <a:avLst/>
            <a:gdLst/>
            <a:ahLst/>
            <a:cxnLst/>
            <a:rect l="l" t="t" r="r" b="b"/>
            <a:pathLst>
              <a:path w="1949375" h="1949375">
                <a:moveTo>
                  <a:pt x="0" y="0"/>
                </a:moveTo>
                <a:lnTo>
                  <a:pt x="1949375" y="0"/>
                </a:lnTo>
                <a:lnTo>
                  <a:pt x="1949375" y="1949375"/>
                </a:lnTo>
                <a:lnTo>
                  <a:pt x="0" y="19493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16">
            <a:extLst>
              <a:ext uri="{FF2B5EF4-FFF2-40B4-BE49-F238E27FC236}">
                <a16:creationId xmlns:a16="http://schemas.microsoft.com/office/drawing/2014/main" id="{311FADD3-979E-3E0B-BF8F-C43CA49387AF}"/>
              </a:ext>
            </a:extLst>
          </p:cNvPr>
          <p:cNvSpPr/>
          <p:nvPr/>
        </p:nvSpPr>
        <p:spPr>
          <a:xfrm>
            <a:off x="-668902" y="1028700"/>
            <a:ext cx="3395204" cy="1049427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4">
            <a:extLst>
              <a:ext uri="{FF2B5EF4-FFF2-40B4-BE49-F238E27FC236}">
                <a16:creationId xmlns:a16="http://schemas.microsoft.com/office/drawing/2014/main" id="{77FFFB1F-DBED-B5AD-8120-382B75784DF5}"/>
              </a:ext>
            </a:extLst>
          </p:cNvPr>
          <p:cNvSpPr txBox="1"/>
          <p:nvPr/>
        </p:nvSpPr>
        <p:spPr>
          <a:xfrm>
            <a:off x="0" y="904875"/>
            <a:ext cx="18287999" cy="1125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OTTENIMENTO DEI SERVER</a:t>
            </a:r>
          </a:p>
        </p:txBody>
      </p:sp>
      <p:sp>
        <p:nvSpPr>
          <p:cNvPr id="12" name="Nastro inclinato in basso 11">
            <a:extLst>
              <a:ext uri="{FF2B5EF4-FFF2-40B4-BE49-F238E27FC236}">
                <a16:creationId xmlns:a16="http://schemas.microsoft.com/office/drawing/2014/main" id="{3EFFFECE-80D8-3F6C-2C54-47B1FD9D6BEE}"/>
              </a:ext>
            </a:extLst>
          </p:cNvPr>
          <p:cNvSpPr/>
          <p:nvPr/>
        </p:nvSpPr>
        <p:spPr>
          <a:xfrm>
            <a:off x="14346127" y="9082830"/>
            <a:ext cx="2913173" cy="816958"/>
          </a:xfrm>
          <a:prstGeom prst="ribbon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3200" dirty="0">
                <a:solidFill>
                  <a:schemeClr val="tx1"/>
                </a:solidFill>
                <a:latin typeface="Fredoka" panose="020B0604020202020204" charset="0"/>
              </a:rPr>
              <a:t>2/30</a:t>
            </a:r>
          </a:p>
          <a:p>
            <a:pPr algn="ctr"/>
            <a:endParaRPr lang="it-IT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004F71D-3FBE-59F7-330C-DCCC38AD16CF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79838E04-81D3-067C-5820-99BE28784FBE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  <p:extLst>
      <p:ext uri="{BB962C8B-B14F-4D97-AF65-F5344CB8AC3E}">
        <p14:creationId xmlns:p14="http://schemas.microsoft.com/office/powerpoint/2010/main" val="33409985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995363" y="1481082"/>
            <a:ext cx="16230600" cy="6526651"/>
            <a:chOff x="0" y="0"/>
            <a:chExt cx="4274726" cy="171895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74726" cy="1718953"/>
            </a:xfrm>
            <a:custGeom>
              <a:avLst/>
              <a:gdLst/>
              <a:ahLst/>
              <a:cxnLst/>
              <a:rect l="l" t="t" r="r" b="b"/>
              <a:pathLst>
                <a:path w="4274726" h="1718953">
                  <a:moveTo>
                    <a:pt x="0" y="0"/>
                  </a:moveTo>
                  <a:lnTo>
                    <a:pt x="4274726" y="0"/>
                  </a:lnTo>
                  <a:lnTo>
                    <a:pt x="4274726" y="1718953"/>
                  </a:lnTo>
                  <a:lnTo>
                    <a:pt x="0" y="171895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274726" cy="17570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950938" y="688298"/>
            <a:ext cx="8009976" cy="173022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11">
            <a:extLst>
              <a:ext uri="{FF2B5EF4-FFF2-40B4-BE49-F238E27FC236}">
                <a16:creationId xmlns:a16="http://schemas.microsoft.com/office/drawing/2014/main" id="{FDE1EB6C-1FCC-B7FC-E706-403525B3AA90}"/>
              </a:ext>
            </a:extLst>
          </p:cNvPr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4BF35A3F-4B96-7408-0D4A-F3F626623309}"/>
                </a:ext>
              </a:extLst>
            </p:cNvPr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B3E36431-349C-2E9C-DC3C-8CA60F451BEA}"/>
                </a:ext>
              </a:extLst>
            </p:cNvPr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8" name="Freeform 15">
            <a:extLst>
              <a:ext uri="{FF2B5EF4-FFF2-40B4-BE49-F238E27FC236}">
                <a16:creationId xmlns:a16="http://schemas.microsoft.com/office/drawing/2014/main" id="{79C9D005-80B1-4EC7-2623-7C3804D47085}"/>
              </a:ext>
            </a:extLst>
          </p:cNvPr>
          <p:cNvSpPr/>
          <p:nvPr/>
        </p:nvSpPr>
        <p:spPr>
          <a:xfrm>
            <a:off x="15824275" y="6533193"/>
            <a:ext cx="1949375" cy="1949375"/>
          </a:xfrm>
          <a:custGeom>
            <a:avLst/>
            <a:gdLst/>
            <a:ahLst/>
            <a:cxnLst/>
            <a:rect l="l" t="t" r="r" b="b"/>
            <a:pathLst>
              <a:path w="1949375" h="1949375">
                <a:moveTo>
                  <a:pt x="0" y="0"/>
                </a:moveTo>
                <a:lnTo>
                  <a:pt x="1949375" y="0"/>
                </a:lnTo>
                <a:lnTo>
                  <a:pt x="1949375" y="1949375"/>
                </a:lnTo>
                <a:lnTo>
                  <a:pt x="0" y="19493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16">
            <a:extLst>
              <a:ext uri="{FF2B5EF4-FFF2-40B4-BE49-F238E27FC236}">
                <a16:creationId xmlns:a16="http://schemas.microsoft.com/office/drawing/2014/main" id="{311FADD3-979E-3E0B-BF8F-C43CA49387AF}"/>
              </a:ext>
            </a:extLst>
          </p:cNvPr>
          <p:cNvSpPr/>
          <p:nvPr/>
        </p:nvSpPr>
        <p:spPr>
          <a:xfrm>
            <a:off x="-668902" y="1028700"/>
            <a:ext cx="3395204" cy="1049427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4">
            <a:extLst>
              <a:ext uri="{FF2B5EF4-FFF2-40B4-BE49-F238E27FC236}">
                <a16:creationId xmlns:a16="http://schemas.microsoft.com/office/drawing/2014/main" id="{77FFFB1F-DBED-B5AD-8120-382B75784DF5}"/>
              </a:ext>
            </a:extLst>
          </p:cNvPr>
          <p:cNvSpPr txBox="1"/>
          <p:nvPr/>
        </p:nvSpPr>
        <p:spPr>
          <a:xfrm>
            <a:off x="0" y="904875"/>
            <a:ext cx="18287999" cy="1125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TEST DEFINITI PER I SERVER</a:t>
            </a:r>
          </a:p>
        </p:txBody>
      </p:sp>
      <p:sp>
        <p:nvSpPr>
          <p:cNvPr id="12" name="Nastro inclinato in basso 11">
            <a:extLst>
              <a:ext uri="{FF2B5EF4-FFF2-40B4-BE49-F238E27FC236}">
                <a16:creationId xmlns:a16="http://schemas.microsoft.com/office/drawing/2014/main" id="{4AD34767-7660-8D30-7887-E3634078FB90}"/>
              </a:ext>
            </a:extLst>
          </p:cNvPr>
          <p:cNvSpPr/>
          <p:nvPr/>
        </p:nvSpPr>
        <p:spPr>
          <a:xfrm>
            <a:off x="14346127" y="9082830"/>
            <a:ext cx="2913173" cy="816958"/>
          </a:xfrm>
          <a:prstGeom prst="ribbon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3200" dirty="0">
                <a:solidFill>
                  <a:schemeClr val="tx1"/>
                </a:solidFill>
                <a:latin typeface="Fredoka" panose="020B0604020202020204" charset="0"/>
              </a:rPr>
              <a:t>2/30</a:t>
            </a:r>
          </a:p>
          <a:p>
            <a:pPr algn="ctr"/>
            <a:endParaRPr lang="it-IT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AA0FC35-E99C-1FC7-393A-9637E609E4E8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FF296ED3-1320-ACF7-DA7F-487A6C495CB7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  <p:extLst>
      <p:ext uri="{BB962C8B-B14F-4D97-AF65-F5344CB8AC3E}">
        <p14:creationId xmlns:p14="http://schemas.microsoft.com/office/powerpoint/2010/main" val="10279195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995363" y="1481082"/>
            <a:ext cx="16230600" cy="6526651"/>
            <a:chOff x="0" y="0"/>
            <a:chExt cx="4274726" cy="171895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74726" cy="1718953"/>
            </a:xfrm>
            <a:custGeom>
              <a:avLst/>
              <a:gdLst/>
              <a:ahLst/>
              <a:cxnLst/>
              <a:rect l="l" t="t" r="r" b="b"/>
              <a:pathLst>
                <a:path w="4274726" h="1718953">
                  <a:moveTo>
                    <a:pt x="0" y="0"/>
                  </a:moveTo>
                  <a:lnTo>
                    <a:pt x="4274726" y="0"/>
                  </a:lnTo>
                  <a:lnTo>
                    <a:pt x="4274726" y="1718953"/>
                  </a:lnTo>
                  <a:lnTo>
                    <a:pt x="0" y="171895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274726" cy="17570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950938" y="688298"/>
            <a:ext cx="8009976" cy="173022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11">
            <a:extLst>
              <a:ext uri="{FF2B5EF4-FFF2-40B4-BE49-F238E27FC236}">
                <a16:creationId xmlns:a16="http://schemas.microsoft.com/office/drawing/2014/main" id="{FDE1EB6C-1FCC-B7FC-E706-403525B3AA90}"/>
              </a:ext>
            </a:extLst>
          </p:cNvPr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4BF35A3F-4B96-7408-0D4A-F3F626623309}"/>
                </a:ext>
              </a:extLst>
            </p:cNvPr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B3E36431-349C-2E9C-DC3C-8CA60F451BEA}"/>
                </a:ext>
              </a:extLst>
            </p:cNvPr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8" name="Freeform 15">
            <a:extLst>
              <a:ext uri="{FF2B5EF4-FFF2-40B4-BE49-F238E27FC236}">
                <a16:creationId xmlns:a16="http://schemas.microsoft.com/office/drawing/2014/main" id="{79C9D005-80B1-4EC7-2623-7C3804D47085}"/>
              </a:ext>
            </a:extLst>
          </p:cNvPr>
          <p:cNvSpPr/>
          <p:nvPr/>
        </p:nvSpPr>
        <p:spPr>
          <a:xfrm>
            <a:off x="15824275" y="6533193"/>
            <a:ext cx="1949375" cy="1949375"/>
          </a:xfrm>
          <a:custGeom>
            <a:avLst/>
            <a:gdLst/>
            <a:ahLst/>
            <a:cxnLst/>
            <a:rect l="l" t="t" r="r" b="b"/>
            <a:pathLst>
              <a:path w="1949375" h="1949375">
                <a:moveTo>
                  <a:pt x="0" y="0"/>
                </a:moveTo>
                <a:lnTo>
                  <a:pt x="1949375" y="0"/>
                </a:lnTo>
                <a:lnTo>
                  <a:pt x="1949375" y="1949375"/>
                </a:lnTo>
                <a:lnTo>
                  <a:pt x="0" y="19493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16">
            <a:extLst>
              <a:ext uri="{FF2B5EF4-FFF2-40B4-BE49-F238E27FC236}">
                <a16:creationId xmlns:a16="http://schemas.microsoft.com/office/drawing/2014/main" id="{311FADD3-979E-3E0B-BF8F-C43CA49387AF}"/>
              </a:ext>
            </a:extLst>
          </p:cNvPr>
          <p:cNvSpPr/>
          <p:nvPr/>
        </p:nvSpPr>
        <p:spPr>
          <a:xfrm>
            <a:off x="-668902" y="1028700"/>
            <a:ext cx="3395204" cy="1049427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4">
            <a:extLst>
              <a:ext uri="{FF2B5EF4-FFF2-40B4-BE49-F238E27FC236}">
                <a16:creationId xmlns:a16="http://schemas.microsoft.com/office/drawing/2014/main" id="{77FFFB1F-DBED-B5AD-8120-382B75784DF5}"/>
              </a:ext>
            </a:extLst>
          </p:cNvPr>
          <p:cNvSpPr txBox="1"/>
          <p:nvPr/>
        </p:nvSpPr>
        <p:spPr>
          <a:xfrm>
            <a:off x="0" y="904875"/>
            <a:ext cx="18287999" cy="1125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CASO DI TEST X.Y</a:t>
            </a:r>
          </a:p>
        </p:txBody>
      </p:sp>
      <p:sp>
        <p:nvSpPr>
          <p:cNvPr id="12" name="Nastro inclinato in basso 11">
            <a:extLst>
              <a:ext uri="{FF2B5EF4-FFF2-40B4-BE49-F238E27FC236}">
                <a16:creationId xmlns:a16="http://schemas.microsoft.com/office/drawing/2014/main" id="{0635CD57-83A3-D138-76AA-FDB68058A5F8}"/>
              </a:ext>
            </a:extLst>
          </p:cNvPr>
          <p:cNvSpPr/>
          <p:nvPr/>
        </p:nvSpPr>
        <p:spPr>
          <a:xfrm>
            <a:off x="14346127" y="9082830"/>
            <a:ext cx="2913173" cy="816958"/>
          </a:xfrm>
          <a:prstGeom prst="ribbon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3200" dirty="0">
                <a:solidFill>
                  <a:schemeClr val="tx1"/>
                </a:solidFill>
                <a:latin typeface="Fredoka" panose="020B0604020202020204" charset="0"/>
              </a:rPr>
              <a:t>2/30</a:t>
            </a:r>
          </a:p>
          <a:p>
            <a:pPr algn="ctr"/>
            <a:endParaRPr lang="it-IT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EAE12BA-A72C-BD38-5766-8564D50BD508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DD9A10EE-B86D-B966-9DF1-1C66594A001A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  <p:extLst>
      <p:ext uri="{BB962C8B-B14F-4D97-AF65-F5344CB8AC3E}">
        <p14:creationId xmlns:p14="http://schemas.microsoft.com/office/powerpoint/2010/main" val="4562818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995363" y="1481082"/>
            <a:ext cx="16230600" cy="6526651"/>
            <a:chOff x="0" y="0"/>
            <a:chExt cx="4274726" cy="171895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74726" cy="1718953"/>
            </a:xfrm>
            <a:custGeom>
              <a:avLst/>
              <a:gdLst/>
              <a:ahLst/>
              <a:cxnLst/>
              <a:rect l="l" t="t" r="r" b="b"/>
              <a:pathLst>
                <a:path w="4274726" h="1718953">
                  <a:moveTo>
                    <a:pt x="0" y="0"/>
                  </a:moveTo>
                  <a:lnTo>
                    <a:pt x="4274726" y="0"/>
                  </a:lnTo>
                  <a:lnTo>
                    <a:pt x="4274726" y="1718953"/>
                  </a:lnTo>
                  <a:lnTo>
                    <a:pt x="0" y="171895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274726" cy="17570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950938" y="688298"/>
            <a:ext cx="8009976" cy="173022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11">
            <a:extLst>
              <a:ext uri="{FF2B5EF4-FFF2-40B4-BE49-F238E27FC236}">
                <a16:creationId xmlns:a16="http://schemas.microsoft.com/office/drawing/2014/main" id="{FDE1EB6C-1FCC-B7FC-E706-403525B3AA90}"/>
              </a:ext>
            </a:extLst>
          </p:cNvPr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4BF35A3F-4B96-7408-0D4A-F3F626623309}"/>
                </a:ext>
              </a:extLst>
            </p:cNvPr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B3E36431-349C-2E9C-DC3C-8CA60F451BEA}"/>
                </a:ext>
              </a:extLst>
            </p:cNvPr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8" name="Freeform 15">
            <a:extLst>
              <a:ext uri="{FF2B5EF4-FFF2-40B4-BE49-F238E27FC236}">
                <a16:creationId xmlns:a16="http://schemas.microsoft.com/office/drawing/2014/main" id="{79C9D005-80B1-4EC7-2623-7C3804D47085}"/>
              </a:ext>
            </a:extLst>
          </p:cNvPr>
          <p:cNvSpPr/>
          <p:nvPr/>
        </p:nvSpPr>
        <p:spPr>
          <a:xfrm>
            <a:off x="15824275" y="6533193"/>
            <a:ext cx="1949375" cy="1949375"/>
          </a:xfrm>
          <a:custGeom>
            <a:avLst/>
            <a:gdLst/>
            <a:ahLst/>
            <a:cxnLst/>
            <a:rect l="l" t="t" r="r" b="b"/>
            <a:pathLst>
              <a:path w="1949375" h="1949375">
                <a:moveTo>
                  <a:pt x="0" y="0"/>
                </a:moveTo>
                <a:lnTo>
                  <a:pt x="1949375" y="0"/>
                </a:lnTo>
                <a:lnTo>
                  <a:pt x="1949375" y="1949375"/>
                </a:lnTo>
                <a:lnTo>
                  <a:pt x="0" y="19493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16">
            <a:extLst>
              <a:ext uri="{FF2B5EF4-FFF2-40B4-BE49-F238E27FC236}">
                <a16:creationId xmlns:a16="http://schemas.microsoft.com/office/drawing/2014/main" id="{311FADD3-979E-3E0B-BF8F-C43CA49387AF}"/>
              </a:ext>
            </a:extLst>
          </p:cNvPr>
          <p:cNvSpPr/>
          <p:nvPr/>
        </p:nvSpPr>
        <p:spPr>
          <a:xfrm>
            <a:off x="-668902" y="1028700"/>
            <a:ext cx="3395204" cy="1049427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4">
            <a:extLst>
              <a:ext uri="{FF2B5EF4-FFF2-40B4-BE49-F238E27FC236}">
                <a16:creationId xmlns:a16="http://schemas.microsoft.com/office/drawing/2014/main" id="{77FFFB1F-DBED-B5AD-8120-382B75784DF5}"/>
              </a:ext>
            </a:extLst>
          </p:cNvPr>
          <p:cNvSpPr txBox="1"/>
          <p:nvPr/>
        </p:nvSpPr>
        <p:spPr>
          <a:xfrm>
            <a:off x="0" y="904875"/>
            <a:ext cx="18287999" cy="1125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CASO DI TEST Z.W</a:t>
            </a:r>
          </a:p>
        </p:txBody>
      </p:sp>
      <p:sp>
        <p:nvSpPr>
          <p:cNvPr id="14" name="Nastro inclinato in basso 13">
            <a:extLst>
              <a:ext uri="{FF2B5EF4-FFF2-40B4-BE49-F238E27FC236}">
                <a16:creationId xmlns:a16="http://schemas.microsoft.com/office/drawing/2014/main" id="{B8E3640A-17F0-A8D5-A904-B151AF61D09E}"/>
              </a:ext>
            </a:extLst>
          </p:cNvPr>
          <p:cNvSpPr/>
          <p:nvPr/>
        </p:nvSpPr>
        <p:spPr>
          <a:xfrm>
            <a:off x="14346127" y="9082830"/>
            <a:ext cx="2913173" cy="816958"/>
          </a:xfrm>
          <a:prstGeom prst="ribbon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3200" dirty="0">
                <a:solidFill>
                  <a:schemeClr val="tx1"/>
                </a:solidFill>
                <a:latin typeface="Fredoka" panose="020B0604020202020204" charset="0"/>
              </a:rPr>
              <a:t>2/30</a:t>
            </a:r>
          </a:p>
          <a:p>
            <a:pPr algn="ctr"/>
            <a:endParaRPr lang="it-IT" dirty="0"/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7CD3EA44-8E4D-B9B7-CB7D-D716F13087F1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B86C9E66-A0D0-B8A3-855A-C057011F1EC2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  <p:extLst>
      <p:ext uri="{BB962C8B-B14F-4D97-AF65-F5344CB8AC3E}">
        <p14:creationId xmlns:p14="http://schemas.microsoft.com/office/powerpoint/2010/main" val="21120201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995363" y="1481082"/>
            <a:ext cx="16230600" cy="6526651"/>
            <a:chOff x="0" y="0"/>
            <a:chExt cx="4274726" cy="171895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74726" cy="1718953"/>
            </a:xfrm>
            <a:custGeom>
              <a:avLst/>
              <a:gdLst/>
              <a:ahLst/>
              <a:cxnLst/>
              <a:rect l="l" t="t" r="r" b="b"/>
              <a:pathLst>
                <a:path w="4274726" h="1718953">
                  <a:moveTo>
                    <a:pt x="0" y="0"/>
                  </a:moveTo>
                  <a:lnTo>
                    <a:pt x="4274726" y="0"/>
                  </a:lnTo>
                  <a:lnTo>
                    <a:pt x="4274726" y="1718953"/>
                  </a:lnTo>
                  <a:lnTo>
                    <a:pt x="0" y="171895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274726" cy="17570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950938" y="688298"/>
            <a:ext cx="8009976" cy="173022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11">
            <a:extLst>
              <a:ext uri="{FF2B5EF4-FFF2-40B4-BE49-F238E27FC236}">
                <a16:creationId xmlns:a16="http://schemas.microsoft.com/office/drawing/2014/main" id="{FDE1EB6C-1FCC-B7FC-E706-403525B3AA90}"/>
              </a:ext>
            </a:extLst>
          </p:cNvPr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4BF35A3F-4B96-7408-0D4A-F3F626623309}"/>
                </a:ext>
              </a:extLst>
            </p:cNvPr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B3E36431-349C-2E9C-DC3C-8CA60F451BEA}"/>
                </a:ext>
              </a:extLst>
            </p:cNvPr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8" name="Freeform 15">
            <a:extLst>
              <a:ext uri="{FF2B5EF4-FFF2-40B4-BE49-F238E27FC236}">
                <a16:creationId xmlns:a16="http://schemas.microsoft.com/office/drawing/2014/main" id="{79C9D005-80B1-4EC7-2623-7C3804D47085}"/>
              </a:ext>
            </a:extLst>
          </p:cNvPr>
          <p:cNvSpPr/>
          <p:nvPr/>
        </p:nvSpPr>
        <p:spPr>
          <a:xfrm>
            <a:off x="15824275" y="6533193"/>
            <a:ext cx="1949375" cy="1949375"/>
          </a:xfrm>
          <a:custGeom>
            <a:avLst/>
            <a:gdLst/>
            <a:ahLst/>
            <a:cxnLst/>
            <a:rect l="l" t="t" r="r" b="b"/>
            <a:pathLst>
              <a:path w="1949375" h="1949375">
                <a:moveTo>
                  <a:pt x="0" y="0"/>
                </a:moveTo>
                <a:lnTo>
                  <a:pt x="1949375" y="0"/>
                </a:lnTo>
                <a:lnTo>
                  <a:pt x="1949375" y="1949375"/>
                </a:lnTo>
                <a:lnTo>
                  <a:pt x="0" y="19493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16">
            <a:extLst>
              <a:ext uri="{FF2B5EF4-FFF2-40B4-BE49-F238E27FC236}">
                <a16:creationId xmlns:a16="http://schemas.microsoft.com/office/drawing/2014/main" id="{311FADD3-979E-3E0B-BF8F-C43CA49387AF}"/>
              </a:ext>
            </a:extLst>
          </p:cNvPr>
          <p:cNvSpPr/>
          <p:nvPr/>
        </p:nvSpPr>
        <p:spPr>
          <a:xfrm>
            <a:off x="-668902" y="1028700"/>
            <a:ext cx="3395204" cy="1049427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4">
            <a:extLst>
              <a:ext uri="{FF2B5EF4-FFF2-40B4-BE49-F238E27FC236}">
                <a16:creationId xmlns:a16="http://schemas.microsoft.com/office/drawing/2014/main" id="{77FFFB1F-DBED-B5AD-8120-382B75784DF5}"/>
              </a:ext>
            </a:extLst>
          </p:cNvPr>
          <p:cNvSpPr txBox="1"/>
          <p:nvPr/>
        </p:nvSpPr>
        <p:spPr>
          <a:xfrm>
            <a:off x="0" y="904875"/>
            <a:ext cx="18287999" cy="1125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OTTENIMENTO DEI CLIENT</a:t>
            </a:r>
          </a:p>
        </p:txBody>
      </p:sp>
      <p:sp>
        <p:nvSpPr>
          <p:cNvPr id="12" name="Nastro inclinato in basso 11">
            <a:extLst>
              <a:ext uri="{FF2B5EF4-FFF2-40B4-BE49-F238E27FC236}">
                <a16:creationId xmlns:a16="http://schemas.microsoft.com/office/drawing/2014/main" id="{0CE38177-564B-1BED-49A9-10809FE1D179}"/>
              </a:ext>
            </a:extLst>
          </p:cNvPr>
          <p:cNvSpPr/>
          <p:nvPr/>
        </p:nvSpPr>
        <p:spPr>
          <a:xfrm>
            <a:off x="14346127" y="9082830"/>
            <a:ext cx="2913173" cy="816958"/>
          </a:xfrm>
          <a:prstGeom prst="ribbon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3200" dirty="0">
                <a:solidFill>
                  <a:schemeClr val="tx1"/>
                </a:solidFill>
                <a:latin typeface="Fredoka" panose="020B0604020202020204" charset="0"/>
              </a:rPr>
              <a:t>2/30</a:t>
            </a:r>
          </a:p>
          <a:p>
            <a:pPr algn="ctr"/>
            <a:endParaRPr lang="it-IT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33B1FB-120E-9F1B-4C2E-EE854EB59EF7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0F4F9338-529B-E0B6-DA25-11058B9E2F4D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  <p:extLst>
      <p:ext uri="{BB962C8B-B14F-4D97-AF65-F5344CB8AC3E}">
        <p14:creationId xmlns:p14="http://schemas.microsoft.com/office/powerpoint/2010/main" val="5330749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995363" y="1481082"/>
            <a:ext cx="16230600" cy="6526651"/>
            <a:chOff x="0" y="0"/>
            <a:chExt cx="4274726" cy="171895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74726" cy="1718953"/>
            </a:xfrm>
            <a:custGeom>
              <a:avLst/>
              <a:gdLst/>
              <a:ahLst/>
              <a:cxnLst/>
              <a:rect l="l" t="t" r="r" b="b"/>
              <a:pathLst>
                <a:path w="4274726" h="1718953">
                  <a:moveTo>
                    <a:pt x="0" y="0"/>
                  </a:moveTo>
                  <a:lnTo>
                    <a:pt x="4274726" y="0"/>
                  </a:lnTo>
                  <a:lnTo>
                    <a:pt x="4274726" y="1718953"/>
                  </a:lnTo>
                  <a:lnTo>
                    <a:pt x="0" y="171895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274726" cy="17570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950938" y="688298"/>
            <a:ext cx="8009976" cy="173022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11">
            <a:extLst>
              <a:ext uri="{FF2B5EF4-FFF2-40B4-BE49-F238E27FC236}">
                <a16:creationId xmlns:a16="http://schemas.microsoft.com/office/drawing/2014/main" id="{FDE1EB6C-1FCC-B7FC-E706-403525B3AA90}"/>
              </a:ext>
            </a:extLst>
          </p:cNvPr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4BF35A3F-4B96-7408-0D4A-F3F626623309}"/>
                </a:ext>
              </a:extLst>
            </p:cNvPr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B3E36431-349C-2E9C-DC3C-8CA60F451BEA}"/>
                </a:ext>
              </a:extLst>
            </p:cNvPr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8" name="Freeform 15">
            <a:extLst>
              <a:ext uri="{FF2B5EF4-FFF2-40B4-BE49-F238E27FC236}">
                <a16:creationId xmlns:a16="http://schemas.microsoft.com/office/drawing/2014/main" id="{79C9D005-80B1-4EC7-2623-7C3804D47085}"/>
              </a:ext>
            </a:extLst>
          </p:cNvPr>
          <p:cNvSpPr/>
          <p:nvPr/>
        </p:nvSpPr>
        <p:spPr>
          <a:xfrm>
            <a:off x="15824275" y="6533193"/>
            <a:ext cx="1949375" cy="1949375"/>
          </a:xfrm>
          <a:custGeom>
            <a:avLst/>
            <a:gdLst/>
            <a:ahLst/>
            <a:cxnLst/>
            <a:rect l="l" t="t" r="r" b="b"/>
            <a:pathLst>
              <a:path w="1949375" h="1949375">
                <a:moveTo>
                  <a:pt x="0" y="0"/>
                </a:moveTo>
                <a:lnTo>
                  <a:pt x="1949375" y="0"/>
                </a:lnTo>
                <a:lnTo>
                  <a:pt x="1949375" y="1949375"/>
                </a:lnTo>
                <a:lnTo>
                  <a:pt x="0" y="19493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16">
            <a:extLst>
              <a:ext uri="{FF2B5EF4-FFF2-40B4-BE49-F238E27FC236}">
                <a16:creationId xmlns:a16="http://schemas.microsoft.com/office/drawing/2014/main" id="{311FADD3-979E-3E0B-BF8F-C43CA49387AF}"/>
              </a:ext>
            </a:extLst>
          </p:cNvPr>
          <p:cNvSpPr/>
          <p:nvPr/>
        </p:nvSpPr>
        <p:spPr>
          <a:xfrm>
            <a:off x="-668902" y="1028700"/>
            <a:ext cx="3395204" cy="1049427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4">
            <a:extLst>
              <a:ext uri="{FF2B5EF4-FFF2-40B4-BE49-F238E27FC236}">
                <a16:creationId xmlns:a16="http://schemas.microsoft.com/office/drawing/2014/main" id="{77FFFB1F-DBED-B5AD-8120-382B75784DF5}"/>
              </a:ext>
            </a:extLst>
          </p:cNvPr>
          <p:cNvSpPr txBox="1"/>
          <p:nvPr/>
        </p:nvSpPr>
        <p:spPr>
          <a:xfrm>
            <a:off x="0" y="904875"/>
            <a:ext cx="18287999" cy="1125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TEST DEFINITI PER I CLIENT</a:t>
            </a:r>
          </a:p>
        </p:txBody>
      </p:sp>
      <p:sp>
        <p:nvSpPr>
          <p:cNvPr id="12" name="Nastro inclinato in basso 11">
            <a:extLst>
              <a:ext uri="{FF2B5EF4-FFF2-40B4-BE49-F238E27FC236}">
                <a16:creationId xmlns:a16="http://schemas.microsoft.com/office/drawing/2014/main" id="{717060CA-31CE-E2A8-B2DB-B9252970493E}"/>
              </a:ext>
            </a:extLst>
          </p:cNvPr>
          <p:cNvSpPr/>
          <p:nvPr/>
        </p:nvSpPr>
        <p:spPr>
          <a:xfrm>
            <a:off x="14346127" y="9082830"/>
            <a:ext cx="2913173" cy="816958"/>
          </a:xfrm>
          <a:prstGeom prst="ribbon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3200" dirty="0">
                <a:solidFill>
                  <a:schemeClr val="tx1"/>
                </a:solidFill>
                <a:latin typeface="Fredoka" panose="020B0604020202020204" charset="0"/>
              </a:rPr>
              <a:t>2/30</a:t>
            </a:r>
          </a:p>
          <a:p>
            <a:pPr algn="ctr"/>
            <a:endParaRPr lang="it-IT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180BE34-8106-E2DE-AEFD-FCD3C5DFA39E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AD565131-ED1F-88F3-DBBB-D633ECD4CC2C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  <p:extLst>
      <p:ext uri="{BB962C8B-B14F-4D97-AF65-F5344CB8AC3E}">
        <p14:creationId xmlns:p14="http://schemas.microsoft.com/office/powerpoint/2010/main" val="35306371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995363" y="1481082"/>
            <a:ext cx="16230600" cy="6526651"/>
            <a:chOff x="0" y="0"/>
            <a:chExt cx="4274726" cy="171895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74726" cy="1718953"/>
            </a:xfrm>
            <a:custGeom>
              <a:avLst/>
              <a:gdLst/>
              <a:ahLst/>
              <a:cxnLst/>
              <a:rect l="l" t="t" r="r" b="b"/>
              <a:pathLst>
                <a:path w="4274726" h="1718953">
                  <a:moveTo>
                    <a:pt x="0" y="0"/>
                  </a:moveTo>
                  <a:lnTo>
                    <a:pt x="4274726" y="0"/>
                  </a:lnTo>
                  <a:lnTo>
                    <a:pt x="4274726" y="1718953"/>
                  </a:lnTo>
                  <a:lnTo>
                    <a:pt x="0" y="171895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274726" cy="17570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950938" y="688298"/>
            <a:ext cx="8009976" cy="173022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11">
            <a:extLst>
              <a:ext uri="{FF2B5EF4-FFF2-40B4-BE49-F238E27FC236}">
                <a16:creationId xmlns:a16="http://schemas.microsoft.com/office/drawing/2014/main" id="{FDE1EB6C-1FCC-B7FC-E706-403525B3AA90}"/>
              </a:ext>
            </a:extLst>
          </p:cNvPr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4BF35A3F-4B96-7408-0D4A-F3F626623309}"/>
                </a:ext>
              </a:extLst>
            </p:cNvPr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B3E36431-349C-2E9C-DC3C-8CA60F451BEA}"/>
                </a:ext>
              </a:extLst>
            </p:cNvPr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8" name="Freeform 15">
            <a:extLst>
              <a:ext uri="{FF2B5EF4-FFF2-40B4-BE49-F238E27FC236}">
                <a16:creationId xmlns:a16="http://schemas.microsoft.com/office/drawing/2014/main" id="{79C9D005-80B1-4EC7-2623-7C3804D47085}"/>
              </a:ext>
            </a:extLst>
          </p:cNvPr>
          <p:cNvSpPr/>
          <p:nvPr/>
        </p:nvSpPr>
        <p:spPr>
          <a:xfrm>
            <a:off x="15824275" y="6533193"/>
            <a:ext cx="1949375" cy="1949375"/>
          </a:xfrm>
          <a:custGeom>
            <a:avLst/>
            <a:gdLst/>
            <a:ahLst/>
            <a:cxnLst/>
            <a:rect l="l" t="t" r="r" b="b"/>
            <a:pathLst>
              <a:path w="1949375" h="1949375">
                <a:moveTo>
                  <a:pt x="0" y="0"/>
                </a:moveTo>
                <a:lnTo>
                  <a:pt x="1949375" y="0"/>
                </a:lnTo>
                <a:lnTo>
                  <a:pt x="1949375" y="1949375"/>
                </a:lnTo>
                <a:lnTo>
                  <a:pt x="0" y="19493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16">
            <a:extLst>
              <a:ext uri="{FF2B5EF4-FFF2-40B4-BE49-F238E27FC236}">
                <a16:creationId xmlns:a16="http://schemas.microsoft.com/office/drawing/2014/main" id="{311FADD3-979E-3E0B-BF8F-C43CA49387AF}"/>
              </a:ext>
            </a:extLst>
          </p:cNvPr>
          <p:cNvSpPr/>
          <p:nvPr/>
        </p:nvSpPr>
        <p:spPr>
          <a:xfrm>
            <a:off x="-668902" y="1028700"/>
            <a:ext cx="3395204" cy="1049427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4">
            <a:extLst>
              <a:ext uri="{FF2B5EF4-FFF2-40B4-BE49-F238E27FC236}">
                <a16:creationId xmlns:a16="http://schemas.microsoft.com/office/drawing/2014/main" id="{77FFFB1F-DBED-B5AD-8120-382B75784DF5}"/>
              </a:ext>
            </a:extLst>
          </p:cNvPr>
          <p:cNvSpPr txBox="1"/>
          <p:nvPr/>
        </p:nvSpPr>
        <p:spPr>
          <a:xfrm>
            <a:off x="0" y="904875"/>
            <a:ext cx="18287999" cy="1125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CASO DI TEST X.W</a:t>
            </a:r>
          </a:p>
        </p:txBody>
      </p:sp>
      <p:sp>
        <p:nvSpPr>
          <p:cNvPr id="12" name="Nastro inclinato in basso 11">
            <a:extLst>
              <a:ext uri="{FF2B5EF4-FFF2-40B4-BE49-F238E27FC236}">
                <a16:creationId xmlns:a16="http://schemas.microsoft.com/office/drawing/2014/main" id="{DA46FDD1-20B7-1D01-3C07-42342C2B28E5}"/>
              </a:ext>
            </a:extLst>
          </p:cNvPr>
          <p:cNvSpPr/>
          <p:nvPr/>
        </p:nvSpPr>
        <p:spPr>
          <a:xfrm>
            <a:off x="14346127" y="9082830"/>
            <a:ext cx="2913173" cy="816958"/>
          </a:xfrm>
          <a:prstGeom prst="ribbon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3200" dirty="0">
                <a:solidFill>
                  <a:schemeClr val="tx1"/>
                </a:solidFill>
                <a:latin typeface="Fredoka" panose="020B0604020202020204" charset="0"/>
              </a:rPr>
              <a:t>2/30</a:t>
            </a:r>
          </a:p>
          <a:p>
            <a:pPr algn="ctr"/>
            <a:endParaRPr lang="it-IT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7A8D347-F9F7-323A-6BD6-D032A4AA3637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F7160F69-D448-CC2E-F4F9-09A549BB1171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  <p:extLst>
      <p:ext uri="{BB962C8B-B14F-4D97-AF65-F5344CB8AC3E}">
        <p14:creationId xmlns:p14="http://schemas.microsoft.com/office/powerpoint/2010/main" val="18549964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>
            <a:off x="1028700" y="1585127"/>
            <a:ext cx="16230600" cy="6526651"/>
            <a:chOff x="0" y="0"/>
            <a:chExt cx="4274726" cy="171895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74726" cy="1718953"/>
            </a:xfrm>
            <a:custGeom>
              <a:avLst/>
              <a:gdLst/>
              <a:ahLst/>
              <a:cxnLst/>
              <a:rect l="l" t="t" r="r" b="b"/>
              <a:pathLst>
                <a:path w="4274726" h="1718953">
                  <a:moveTo>
                    <a:pt x="0" y="0"/>
                  </a:moveTo>
                  <a:lnTo>
                    <a:pt x="4274726" y="0"/>
                  </a:lnTo>
                  <a:lnTo>
                    <a:pt x="4274726" y="1718953"/>
                  </a:lnTo>
                  <a:lnTo>
                    <a:pt x="0" y="171895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274726" cy="17570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11">
            <a:extLst>
              <a:ext uri="{FF2B5EF4-FFF2-40B4-BE49-F238E27FC236}">
                <a16:creationId xmlns:a16="http://schemas.microsoft.com/office/drawing/2014/main" id="{FDE1EB6C-1FCC-B7FC-E706-403525B3AA90}"/>
              </a:ext>
            </a:extLst>
          </p:cNvPr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4BF35A3F-4B96-7408-0D4A-F3F626623309}"/>
                </a:ext>
              </a:extLst>
            </p:cNvPr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B3E36431-349C-2E9C-DC3C-8CA60F451BEA}"/>
                </a:ext>
              </a:extLst>
            </p:cNvPr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5" name="TextBox 12">
            <a:extLst>
              <a:ext uri="{FF2B5EF4-FFF2-40B4-BE49-F238E27FC236}">
                <a16:creationId xmlns:a16="http://schemas.microsoft.com/office/drawing/2014/main" id="{FB617A55-B2A4-863B-7113-882BECB3558E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12" name="Nastro inclinato in basso 11">
            <a:extLst>
              <a:ext uri="{FF2B5EF4-FFF2-40B4-BE49-F238E27FC236}">
                <a16:creationId xmlns:a16="http://schemas.microsoft.com/office/drawing/2014/main" id="{C133BBE5-A513-3FFC-FC99-DF7E6FC62EFB}"/>
              </a:ext>
            </a:extLst>
          </p:cNvPr>
          <p:cNvSpPr/>
          <p:nvPr/>
        </p:nvSpPr>
        <p:spPr>
          <a:xfrm>
            <a:off x="14346127" y="9082830"/>
            <a:ext cx="2913173" cy="816958"/>
          </a:xfrm>
          <a:prstGeom prst="ribbon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3200" dirty="0">
                <a:solidFill>
                  <a:schemeClr val="tx1"/>
                </a:solidFill>
                <a:latin typeface="Fredoka" panose="020B0604020202020204" charset="0"/>
              </a:rPr>
              <a:t>1/30</a:t>
            </a:r>
          </a:p>
          <a:p>
            <a:pPr algn="ctr"/>
            <a:endParaRPr lang="it-IT" dirty="0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23C76561-7910-F9DE-BC4D-9FD1343C9AD3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1" name="Freeform 14">
            <a:extLst>
              <a:ext uri="{FF2B5EF4-FFF2-40B4-BE49-F238E27FC236}">
                <a16:creationId xmlns:a16="http://schemas.microsoft.com/office/drawing/2014/main" id="{8ADECD29-BE92-B34F-B5D5-4FF436596302}"/>
              </a:ext>
            </a:extLst>
          </p:cNvPr>
          <p:cNvSpPr/>
          <p:nvPr/>
        </p:nvSpPr>
        <p:spPr>
          <a:xfrm rot="20063455" flipH="1">
            <a:off x="16487867" y="-6185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5">
            <a:extLst>
              <a:ext uri="{FF2B5EF4-FFF2-40B4-BE49-F238E27FC236}">
                <a16:creationId xmlns:a16="http://schemas.microsoft.com/office/drawing/2014/main" id="{84A6CC58-94D4-1437-A9CD-190742E45D8F}"/>
              </a:ext>
            </a:extLst>
          </p:cNvPr>
          <p:cNvSpPr txBox="1"/>
          <p:nvPr/>
        </p:nvSpPr>
        <p:spPr>
          <a:xfrm>
            <a:off x="4543721" y="904875"/>
            <a:ext cx="9200557" cy="11257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CONTESTO </a:t>
            </a:r>
          </a:p>
        </p:txBody>
      </p:sp>
      <p:sp>
        <p:nvSpPr>
          <p:cNvPr id="15" name="TextBox 16">
            <a:extLst>
              <a:ext uri="{FF2B5EF4-FFF2-40B4-BE49-F238E27FC236}">
                <a16:creationId xmlns:a16="http://schemas.microsoft.com/office/drawing/2014/main" id="{51FE5045-5B3F-CC51-E0A0-E63074CDEEBC}"/>
              </a:ext>
            </a:extLst>
          </p:cNvPr>
          <p:cNvSpPr txBox="1"/>
          <p:nvPr/>
        </p:nvSpPr>
        <p:spPr>
          <a:xfrm>
            <a:off x="4800600" y="4000500"/>
            <a:ext cx="11525244" cy="12343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899"/>
              </a:lnSpc>
            </a:pP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Quando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cambiavamo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operatore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,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dovevamo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andare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noi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fisicamente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in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negozio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per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acquistare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una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nuova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SIM.</a:t>
            </a:r>
          </a:p>
        </p:txBody>
      </p:sp>
      <p:sp>
        <p:nvSpPr>
          <p:cNvPr id="16" name="TextBox 21">
            <a:extLst>
              <a:ext uri="{FF2B5EF4-FFF2-40B4-BE49-F238E27FC236}">
                <a16:creationId xmlns:a16="http://schemas.microsoft.com/office/drawing/2014/main" id="{EAD668FD-CF55-6F7C-B61A-086B1462F366}"/>
              </a:ext>
            </a:extLst>
          </p:cNvPr>
          <p:cNvSpPr txBox="1"/>
          <p:nvPr/>
        </p:nvSpPr>
        <p:spPr>
          <a:xfrm>
            <a:off x="1028700" y="4270644"/>
            <a:ext cx="4156254" cy="623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20"/>
              </a:lnSpc>
            </a:pPr>
            <a:r>
              <a:rPr lang="en-US" sz="3800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PRIMA</a:t>
            </a:r>
          </a:p>
        </p:txBody>
      </p:sp>
      <p:sp>
        <p:nvSpPr>
          <p:cNvPr id="17" name="TextBox 22">
            <a:extLst>
              <a:ext uri="{FF2B5EF4-FFF2-40B4-BE49-F238E27FC236}">
                <a16:creationId xmlns:a16="http://schemas.microsoft.com/office/drawing/2014/main" id="{C6DB1201-D352-3B9E-30EA-EE66823B3284}"/>
              </a:ext>
            </a:extLst>
          </p:cNvPr>
          <p:cNvSpPr txBox="1"/>
          <p:nvPr/>
        </p:nvSpPr>
        <p:spPr>
          <a:xfrm>
            <a:off x="1028700" y="6695967"/>
            <a:ext cx="4156254" cy="623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20"/>
              </a:lnSpc>
            </a:pPr>
            <a:r>
              <a:rPr lang="en-US" sz="3800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ORA</a:t>
            </a:r>
          </a:p>
        </p:txBody>
      </p:sp>
      <p:sp>
        <p:nvSpPr>
          <p:cNvPr id="18" name="TextBox 23">
            <a:extLst>
              <a:ext uri="{FF2B5EF4-FFF2-40B4-BE49-F238E27FC236}">
                <a16:creationId xmlns:a16="http://schemas.microsoft.com/office/drawing/2014/main" id="{978781AF-B456-E582-64A5-D1000F7C0506}"/>
              </a:ext>
            </a:extLst>
          </p:cNvPr>
          <p:cNvSpPr txBox="1"/>
          <p:nvPr/>
        </p:nvSpPr>
        <p:spPr>
          <a:xfrm>
            <a:off x="4800600" y="6076534"/>
            <a:ext cx="3429000" cy="18626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899"/>
              </a:lnSpc>
            </a:pP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Qualcuno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lo fa per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noi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: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avviene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tutto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da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remoto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.</a:t>
            </a:r>
          </a:p>
        </p:txBody>
      </p:sp>
      <p:sp>
        <p:nvSpPr>
          <p:cNvPr id="19" name="AutoShape 24">
            <a:extLst>
              <a:ext uri="{FF2B5EF4-FFF2-40B4-BE49-F238E27FC236}">
                <a16:creationId xmlns:a16="http://schemas.microsoft.com/office/drawing/2014/main" id="{D72FAD35-3519-17FC-5B50-2B1B3B5699CF}"/>
              </a:ext>
            </a:extLst>
          </p:cNvPr>
          <p:cNvSpPr/>
          <p:nvPr/>
        </p:nvSpPr>
        <p:spPr>
          <a:xfrm rot="16230763">
            <a:off x="2617941" y="4876542"/>
            <a:ext cx="1755466" cy="3343"/>
          </a:xfrm>
          <a:prstGeom prst="line">
            <a:avLst/>
          </a:prstGeom>
          <a:ln w="133350" cap="flat">
            <a:solidFill>
              <a:srgbClr val="B2E69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1" name="Freeform 26">
            <a:extLst>
              <a:ext uri="{FF2B5EF4-FFF2-40B4-BE49-F238E27FC236}">
                <a16:creationId xmlns:a16="http://schemas.microsoft.com/office/drawing/2014/main" id="{B8404711-7EFF-682D-041E-3022E9F77820}"/>
              </a:ext>
            </a:extLst>
          </p:cNvPr>
          <p:cNvSpPr/>
          <p:nvPr/>
        </p:nvSpPr>
        <p:spPr>
          <a:xfrm rot="9999176" flipH="1">
            <a:off x="-1316676" y="171656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6" name="AutoShape 24">
            <a:extLst>
              <a:ext uri="{FF2B5EF4-FFF2-40B4-BE49-F238E27FC236}">
                <a16:creationId xmlns:a16="http://schemas.microsoft.com/office/drawing/2014/main" id="{78DAC57D-DF6E-1838-A17C-988BBC3EEEB3}"/>
              </a:ext>
            </a:extLst>
          </p:cNvPr>
          <p:cNvSpPr/>
          <p:nvPr/>
        </p:nvSpPr>
        <p:spPr>
          <a:xfrm rot="16230763">
            <a:off x="2598889" y="7006209"/>
            <a:ext cx="1755466" cy="3343"/>
          </a:xfrm>
          <a:prstGeom prst="line">
            <a:avLst/>
          </a:prstGeom>
          <a:ln w="133350" cap="flat">
            <a:solidFill>
              <a:srgbClr val="B2E69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0" name="Freccia a destra 29">
            <a:extLst>
              <a:ext uri="{FF2B5EF4-FFF2-40B4-BE49-F238E27FC236}">
                <a16:creationId xmlns:a16="http://schemas.microsoft.com/office/drawing/2014/main" id="{20932D2A-4BA8-F5E5-1CE2-A0BFE59BD436}"/>
              </a:ext>
            </a:extLst>
          </p:cNvPr>
          <p:cNvSpPr/>
          <p:nvPr/>
        </p:nvSpPr>
        <p:spPr>
          <a:xfrm>
            <a:off x="8764577" y="6012104"/>
            <a:ext cx="2244546" cy="1993434"/>
          </a:xfrm>
          <a:prstGeom prst="rightArrow">
            <a:avLst/>
          </a:prstGeom>
          <a:solidFill>
            <a:srgbClr val="B2E69D"/>
          </a:solidFill>
          <a:ln>
            <a:solidFill>
              <a:srgbClr val="B2E69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1" name="TextBox 23">
            <a:extLst>
              <a:ext uri="{FF2B5EF4-FFF2-40B4-BE49-F238E27FC236}">
                <a16:creationId xmlns:a16="http://schemas.microsoft.com/office/drawing/2014/main" id="{2525D03F-1F28-5AEC-945C-D1CEDE570F49}"/>
              </a:ext>
            </a:extLst>
          </p:cNvPr>
          <p:cNvSpPr txBox="1"/>
          <p:nvPr/>
        </p:nvSpPr>
        <p:spPr>
          <a:xfrm>
            <a:off x="11544100" y="6071037"/>
            <a:ext cx="5604054" cy="18626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899"/>
              </a:lnSpc>
            </a:pP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DUBBI:</a:t>
            </a:r>
          </a:p>
          <a:p>
            <a:pPr algn="l">
              <a:lnSpc>
                <a:spcPts val="4899"/>
              </a:lnSpc>
            </a:pP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Viene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fatto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bene?</a:t>
            </a:r>
          </a:p>
          <a:p>
            <a:pPr algn="l">
              <a:lnSpc>
                <a:spcPts val="4899"/>
              </a:lnSpc>
            </a:pP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Viene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garantita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sicurezza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?</a:t>
            </a:r>
          </a:p>
        </p:txBody>
      </p:sp>
      <p:sp>
        <p:nvSpPr>
          <p:cNvPr id="32" name="TextBox 20">
            <a:extLst>
              <a:ext uri="{FF2B5EF4-FFF2-40B4-BE49-F238E27FC236}">
                <a16:creationId xmlns:a16="http://schemas.microsoft.com/office/drawing/2014/main" id="{E60B1E3F-AEBD-26A4-52C3-75FDE2239D0C}"/>
              </a:ext>
            </a:extLst>
          </p:cNvPr>
          <p:cNvSpPr txBox="1"/>
          <p:nvPr/>
        </p:nvSpPr>
        <p:spPr>
          <a:xfrm>
            <a:off x="2438400" y="2445668"/>
            <a:ext cx="5649738" cy="6559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899"/>
              </a:lnSpc>
              <a:buFont typeface="Arial" panose="020B0604020202020204" pitchFamily="34" charset="0"/>
              <a:buChar char="•"/>
            </a:pPr>
            <a:r>
              <a:rPr lang="en-US" sz="48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Sicurezza</a:t>
            </a:r>
            <a:r>
              <a:rPr lang="en-US" sz="48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mobile</a:t>
            </a:r>
            <a:endParaRPr lang="en-US" sz="4800" dirty="0">
              <a:solidFill>
                <a:srgbClr val="000000"/>
              </a:solidFill>
              <a:latin typeface="Nunito" pitchFamily="2" charset="0"/>
              <a:ea typeface="Nunito Bold"/>
              <a:cs typeface="Nunito Bold"/>
              <a:sym typeface="Nunito Bold"/>
            </a:endParaRPr>
          </a:p>
        </p:txBody>
      </p:sp>
      <p:sp>
        <p:nvSpPr>
          <p:cNvPr id="36" name="Freeform 16">
            <a:extLst>
              <a:ext uri="{FF2B5EF4-FFF2-40B4-BE49-F238E27FC236}">
                <a16:creationId xmlns:a16="http://schemas.microsoft.com/office/drawing/2014/main" id="{B276EAF1-D246-6B90-9739-FD2DEEB5171E}"/>
              </a:ext>
            </a:extLst>
          </p:cNvPr>
          <p:cNvSpPr/>
          <p:nvPr/>
        </p:nvSpPr>
        <p:spPr>
          <a:xfrm>
            <a:off x="8050038" y="2444624"/>
            <a:ext cx="1779762" cy="565276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 dirty="0"/>
          </a:p>
        </p:txBody>
      </p:sp>
      <p:sp>
        <p:nvSpPr>
          <p:cNvPr id="37" name="TextBox 20">
            <a:extLst>
              <a:ext uri="{FF2B5EF4-FFF2-40B4-BE49-F238E27FC236}">
                <a16:creationId xmlns:a16="http://schemas.microsoft.com/office/drawing/2014/main" id="{437247A4-53B1-06A3-0878-9C433DE867BF}"/>
              </a:ext>
            </a:extLst>
          </p:cNvPr>
          <p:cNvSpPr txBox="1"/>
          <p:nvPr/>
        </p:nvSpPr>
        <p:spPr>
          <a:xfrm>
            <a:off x="10204757" y="2453565"/>
            <a:ext cx="5649738" cy="6559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899"/>
              </a:lnSpc>
            </a:pPr>
            <a:r>
              <a:rPr lang="en-US" sz="4800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nuovo </a:t>
            </a:r>
            <a:r>
              <a:rPr lang="en-US" sz="4800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attore</a:t>
            </a:r>
            <a:r>
              <a:rPr lang="en-US" sz="4800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: </a:t>
            </a:r>
            <a:r>
              <a:rPr lang="en-US" sz="48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eSIM</a:t>
            </a:r>
            <a:endParaRPr lang="en-US" sz="4800" dirty="0">
              <a:solidFill>
                <a:srgbClr val="000000"/>
              </a:solidFill>
              <a:latin typeface="Nunito" pitchFamily="2" charset="0"/>
              <a:ea typeface="Nunito Bold"/>
              <a:cs typeface="Nunito Bold"/>
              <a:sym typeface="Nunito Bold"/>
            </a:endParaRPr>
          </a:p>
        </p:txBody>
      </p:sp>
    </p:spTree>
    <p:extLst>
      <p:ext uri="{BB962C8B-B14F-4D97-AF65-F5344CB8AC3E}">
        <p14:creationId xmlns:p14="http://schemas.microsoft.com/office/powerpoint/2010/main" val="6725569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18" grpId="0"/>
      <p:bldP spid="30" grpId="0" animBg="1"/>
      <p:bldP spid="31" grpId="0"/>
      <p:bldP spid="32" grpId="0"/>
      <p:bldP spid="36" grpId="0" animBg="1"/>
      <p:bldP spid="37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995363" y="1481082"/>
            <a:ext cx="16230600" cy="6526651"/>
            <a:chOff x="0" y="0"/>
            <a:chExt cx="4274726" cy="171895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74726" cy="1718953"/>
            </a:xfrm>
            <a:custGeom>
              <a:avLst/>
              <a:gdLst/>
              <a:ahLst/>
              <a:cxnLst/>
              <a:rect l="l" t="t" r="r" b="b"/>
              <a:pathLst>
                <a:path w="4274726" h="1718953">
                  <a:moveTo>
                    <a:pt x="0" y="0"/>
                  </a:moveTo>
                  <a:lnTo>
                    <a:pt x="4274726" y="0"/>
                  </a:lnTo>
                  <a:lnTo>
                    <a:pt x="4274726" y="1718953"/>
                  </a:lnTo>
                  <a:lnTo>
                    <a:pt x="0" y="171895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274726" cy="17570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950938" y="688298"/>
            <a:ext cx="8009976" cy="173022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11">
            <a:extLst>
              <a:ext uri="{FF2B5EF4-FFF2-40B4-BE49-F238E27FC236}">
                <a16:creationId xmlns:a16="http://schemas.microsoft.com/office/drawing/2014/main" id="{FDE1EB6C-1FCC-B7FC-E706-403525B3AA90}"/>
              </a:ext>
            </a:extLst>
          </p:cNvPr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4BF35A3F-4B96-7408-0D4A-F3F626623309}"/>
                </a:ext>
              </a:extLst>
            </p:cNvPr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B3E36431-349C-2E9C-DC3C-8CA60F451BEA}"/>
                </a:ext>
              </a:extLst>
            </p:cNvPr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8" name="Freeform 15">
            <a:extLst>
              <a:ext uri="{FF2B5EF4-FFF2-40B4-BE49-F238E27FC236}">
                <a16:creationId xmlns:a16="http://schemas.microsoft.com/office/drawing/2014/main" id="{79C9D005-80B1-4EC7-2623-7C3804D47085}"/>
              </a:ext>
            </a:extLst>
          </p:cNvPr>
          <p:cNvSpPr/>
          <p:nvPr/>
        </p:nvSpPr>
        <p:spPr>
          <a:xfrm>
            <a:off x="15824275" y="6533193"/>
            <a:ext cx="1949375" cy="1949375"/>
          </a:xfrm>
          <a:custGeom>
            <a:avLst/>
            <a:gdLst/>
            <a:ahLst/>
            <a:cxnLst/>
            <a:rect l="l" t="t" r="r" b="b"/>
            <a:pathLst>
              <a:path w="1949375" h="1949375">
                <a:moveTo>
                  <a:pt x="0" y="0"/>
                </a:moveTo>
                <a:lnTo>
                  <a:pt x="1949375" y="0"/>
                </a:lnTo>
                <a:lnTo>
                  <a:pt x="1949375" y="1949375"/>
                </a:lnTo>
                <a:lnTo>
                  <a:pt x="0" y="19493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16">
            <a:extLst>
              <a:ext uri="{FF2B5EF4-FFF2-40B4-BE49-F238E27FC236}">
                <a16:creationId xmlns:a16="http://schemas.microsoft.com/office/drawing/2014/main" id="{311FADD3-979E-3E0B-BF8F-C43CA49387AF}"/>
              </a:ext>
            </a:extLst>
          </p:cNvPr>
          <p:cNvSpPr/>
          <p:nvPr/>
        </p:nvSpPr>
        <p:spPr>
          <a:xfrm>
            <a:off x="-668902" y="1028700"/>
            <a:ext cx="3395204" cy="1049427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4">
            <a:extLst>
              <a:ext uri="{FF2B5EF4-FFF2-40B4-BE49-F238E27FC236}">
                <a16:creationId xmlns:a16="http://schemas.microsoft.com/office/drawing/2014/main" id="{77FFFB1F-DBED-B5AD-8120-382B75784DF5}"/>
              </a:ext>
            </a:extLst>
          </p:cNvPr>
          <p:cNvSpPr txBox="1"/>
          <p:nvPr/>
        </p:nvSpPr>
        <p:spPr>
          <a:xfrm>
            <a:off x="0" y="904875"/>
            <a:ext cx="18287999" cy="1125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CASO DI TEST Z</a:t>
            </a:r>
          </a:p>
        </p:txBody>
      </p:sp>
      <p:sp>
        <p:nvSpPr>
          <p:cNvPr id="12" name="Nastro inclinato in basso 11">
            <a:extLst>
              <a:ext uri="{FF2B5EF4-FFF2-40B4-BE49-F238E27FC236}">
                <a16:creationId xmlns:a16="http://schemas.microsoft.com/office/drawing/2014/main" id="{F3238BC4-3D1B-2CE1-B8B0-9D4240DDE656}"/>
              </a:ext>
            </a:extLst>
          </p:cNvPr>
          <p:cNvSpPr/>
          <p:nvPr/>
        </p:nvSpPr>
        <p:spPr>
          <a:xfrm>
            <a:off x="14346127" y="9082830"/>
            <a:ext cx="2913173" cy="816958"/>
          </a:xfrm>
          <a:prstGeom prst="ribbon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3200" dirty="0">
                <a:solidFill>
                  <a:schemeClr val="tx1"/>
                </a:solidFill>
                <a:latin typeface="Fredoka" panose="020B0604020202020204" charset="0"/>
              </a:rPr>
              <a:t>2/30</a:t>
            </a:r>
          </a:p>
          <a:p>
            <a:pPr algn="ctr"/>
            <a:endParaRPr lang="it-IT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6D327F3-B46E-6A38-00DF-6D82887308C6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ED4A071D-4114-D891-74BD-B89CD5454291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  <p:extLst>
      <p:ext uri="{BB962C8B-B14F-4D97-AF65-F5344CB8AC3E}">
        <p14:creationId xmlns:p14="http://schemas.microsoft.com/office/powerpoint/2010/main" val="17051548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447274" y="1993638"/>
            <a:ext cx="16230600" cy="6526651"/>
            <a:chOff x="0" y="0"/>
            <a:chExt cx="4274726" cy="171895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74726" cy="1718953"/>
            </a:xfrm>
            <a:custGeom>
              <a:avLst/>
              <a:gdLst/>
              <a:ahLst/>
              <a:cxnLst/>
              <a:rect l="l" t="t" r="r" b="b"/>
              <a:pathLst>
                <a:path w="4274726" h="1718953">
                  <a:moveTo>
                    <a:pt x="0" y="0"/>
                  </a:moveTo>
                  <a:lnTo>
                    <a:pt x="4274726" y="0"/>
                  </a:lnTo>
                  <a:lnTo>
                    <a:pt x="4274726" y="1718953"/>
                  </a:lnTo>
                  <a:lnTo>
                    <a:pt x="0" y="171895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274726" cy="17570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>
            <a:off x="-1109662" y="-911620"/>
            <a:ext cx="2942276" cy="2942276"/>
          </a:xfrm>
          <a:custGeom>
            <a:avLst/>
            <a:gdLst/>
            <a:ahLst/>
            <a:cxnLst/>
            <a:rect l="l" t="t" r="r" b="b"/>
            <a:pathLst>
              <a:path w="2942276" h="2942276">
                <a:moveTo>
                  <a:pt x="0" y="0"/>
                </a:moveTo>
                <a:lnTo>
                  <a:pt x="2942276" y="0"/>
                </a:lnTo>
                <a:lnTo>
                  <a:pt x="2942276" y="2942276"/>
                </a:lnTo>
                <a:lnTo>
                  <a:pt x="0" y="29422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6590398" y="6983167"/>
            <a:ext cx="3395204" cy="1049427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321469" y="4464172"/>
            <a:ext cx="17645062" cy="13446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13600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CONCLUSIONE</a:t>
            </a:r>
          </a:p>
        </p:txBody>
      </p:sp>
      <p:sp>
        <p:nvSpPr>
          <p:cNvPr id="21" name="Ovale 20">
            <a:extLst>
              <a:ext uri="{FF2B5EF4-FFF2-40B4-BE49-F238E27FC236}">
                <a16:creationId xmlns:a16="http://schemas.microsoft.com/office/drawing/2014/main" id="{C0D91496-7379-8523-8B58-6C7607D551B7}"/>
              </a:ext>
            </a:extLst>
          </p:cNvPr>
          <p:cNvSpPr/>
          <p:nvPr/>
        </p:nvSpPr>
        <p:spPr>
          <a:xfrm>
            <a:off x="11201400" y="-2400300"/>
            <a:ext cx="8923976" cy="5015495"/>
          </a:xfrm>
          <a:prstGeom prst="ellipse">
            <a:avLst/>
          </a:prstGeom>
          <a:solidFill>
            <a:srgbClr val="B2E69D"/>
          </a:solidFill>
          <a:ln w="3175">
            <a:solidFill>
              <a:srgbClr val="B2E69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37C71B03-4F16-68CA-6A3A-6ED9D143FD9A}"/>
              </a:ext>
            </a:extLst>
          </p:cNvPr>
          <p:cNvSpPr txBox="1"/>
          <p:nvPr/>
        </p:nvSpPr>
        <p:spPr>
          <a:xfrm>
            <a:off x="12162476" y="486331"/>
            <a:ext cx="59731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6000" dirty="0">
                <a:latin typeface="Fredoka" panose="020B0604020202020204" charset="0"/>
              </a:rPr>
              <a:t>Step 5 out of 5</a:t>
            </a:r>
          </a:p>
        </p:txBody>
      </p:sp>
      <p:sp>
        <p:nvSpPr>
          <p:cNvPr id="14" name="TextBox 12">
            <a:extLst>
              <a:ext uri="{FF2B5EF4-FFF2-40B4-BE49-F238E27FC236}">
                <a16:creationId xmlns:a16="http://schemas.microsoft.com/office/drawing/2014/main" id="{0C461CFF-6D18-F89A-DA33-2AEED91F1FC4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09711684-B5FD-57E8-9F25-725BB9EA9F42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  <p:extLst>
      <p:ext uri="{BB962C8B-B14F-4D97-AF65-F5344CB8AC3E}">
        <p14:creationId xmlns:p14="http://schemas.microsoft.com/office/powerpoint/2010/main" val="28575228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995363" y="1481082"/>
            <a:ext cx="16230600" cy="6526651"/>
            <a:chOff x="0" y="0"/>
            <a:chExt cx="4274726" cy="171895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74726" cy="1718953"/>
            </a:xfrm>
            <a:custGeom>
              <a:avLst/>
              <a:gdLst/>
              <a:ahLst/>
              <a:cxnLst/>
              <a:rect l="l" t="t" r="r" b="b"/>
              <a:pathLst>
                <a:path w="4274726" h="1718953">
                  <a:moveTo>
                    <a:pt x="0" y="0"/>
                  </a:moveTo>
                  <a:lnTo>
                    <a:pt x="4274726" y="0"/>
                  </a:lnTo>
                  <a:lnTo>
                    <a:pt x="4274726" y="1718953"/>
                  </a:lnTo>
                  <a:lnTo>
                    <a:pt x="0" y="171895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274726" cy="17570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950938" y="688298"/>
            <a:ext cx="8009976" cy="173022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11">
            <a:extLst>
              <a:ext uri="{FF2B5EF4-FFF2-40B4-BE49-F238E27FC236}">
                <a16:creationId xmlns:a16="http://schemas.microsoft.com/office/drawing/2014/main" id="{FDE1EB6C-1FCC-B7FC-E706-403525B3AA90}"/>
              </a:ext>
            </a:extLst>
          </p:cNvPr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4BF35A3F-4B96-7408-0D4A-F3F626623309}"/>
                </a:ext>
              </a:extLst>
            </p:cNvPr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B3E36431-349C-2E9C-DC3C-8CA60F451BEA}"/>
                </a:ext>
              </a:extLst>
            </p:cNvPr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8" name="Freeform 15">
            <a:extLst>
              <a:ext uri="{FF2B5EF4-FFF2-40B4-BE49-F238E27FC236}">
                <a16:creationId xmlns:a16="http://schemas.microsoft.com/office/drawing/2014/main" id="{79C9D005-80B1-4EC7-2623-7C3804D47085}"/>
              </a:ext>
            </a:extLst>
          </p:cNvPr>
          <p:cNvSpPr/>
          <p:nvPr/>
        </p:nvSpPr>
        <p:spPr>
          <a:xfrm>
            <a:off x="15824275" y="6533193"/>
            <a:ext cx="1949375" cy="1949375"/>
          </a:xfrm>
          <a:custGeom>
            <a:avLst/>
            <a:gdLst/>
            <a:ahLst/>
            <a:cxnLst/>
            <a:rect l="l" t="t" r="r" b="b"/>
            <a:pathLst>
              <a:path w="1949375" h="1949375">
                <a:moveTo>
                  <a:pt x="0" y="0"/>
                </a:moveTo>
                <a:lnTo>
                  <a:pt x="1949375" y="0"/>
                </a:lnTo>
                <a:lnTo>
                  <a:pt x="1949375" y="1949375"/>
                </a:lnTo>
                <a:lnTo>
                  <a:pt x="0" y="19493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16">
            <a:extLst>
              <a:ext uri="{FF2B5EF4-FFF2-40B4-BE49-F238E27FC236}">
                <a16:creationId xmlns:a16="http://schemas.microsoft.com/office/drawing/2014/main" id="{311FADD3-979E-3E0B-BF8F-C43CA49387AF}"/>
              </a:ext>
            </a:extLst>
          </p:cNvPr>
          <p:cNvSpPr/>
          <p:nvPr/>
        </p:nvSpPr>
        <p:spPr>
          <a:xfrm>
            <a:off x="-668902" y="1028700"/>
            <a:ext cx="3395204" cy="1049427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4">
            <a:extLst>
              <a:ext uri="{FF2B5EF4-FFF2-40B4-BE49-F238E27FC236}">
                <a16:creationId xmlns:a16="http://schemas.microsoft.com/office/drawing/2014/main" id="{77FFFB1F-DBED-B5AD-8120-382B75784DF5}"/>
              </a:ext>
            </a:extLst>
          </p:cNvPr>
          <p:cNvSpPr txBox="1"/>
          <p:nvPr/>
        </p:nvSpPr>
        <p:spPr>
          <a:xfrm>
            <a:off x="0" y="904875"/>
            <a:ext cx="18287999" cy="1125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CONCLUSIONE</a:t>
            </a:r>
          </a:p>
        </p:txBody>
      </p:sp>
      <p:sp>
        <p:nvSpPr>
          <p:cNvPr id="12" name="Nastro inclinato in basso 11">
            <a:extLst>
              <a:ext uri="{FF2B5EF4-FFF2-40B4-BE49-F238E27FC236}">
                <a16:creationId xmlns:a16="http://schemas.microsoft.com/office/drawing/2014/main" id="{1C6EE12A-F9E4-6029-FC95-D7DDA89CB02B}"/>
              </a:ext>
            </a:extLst>
          </p:cNvPr>
          <p:cNvSpPr/>
          <p:nvPr/>
        </p:nvSpPr>
        <p:spPr>
          <a:xfrm>
            <a:off x="14346127" y="9082830"/>
            <a:ext cx="2913173" cy="816958"/>
          </a:xfrm>
          <a:prstGeom prst="ribbon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3200" dirty="0">
                <a:solidFill>
                  <a:schemeClr val="tx1"/>
                </a:solidFill>
                <a:latin typeface="Fredoka" panose="020B0604020202020204" charset="0"/>
              </a:rPr>
              <a:t>2/30</a:t>
            </a:r>
          </a:p>
          <a:p>
            <a:pPr algn="ctr"/>
            <a:endParaRPr lang="it-IT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15E194-CFD3-3635-3881-E4C4C8212EBF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1B7C2E8C-0C29-4496-5E00-47256E6BCDEA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  <p:extLst>
      <p:ext uri="{BB962C8B-B14F-4D97-AF65-F5344CB8AC3E}">
        <p14:creationId xmlns:p14="http://schemas.microsoft.com/office/powerpoint/2010/main" val="24404716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995363" y="1481082"/>
            <a:ext cx="16230600" cy="6526651"/>
            <a:chOff x="0" y="0"/>
            <a:chExt cx="4274726" cy="171895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74726" cy="1718953"/>
            </a:xfrm>
            <a:custGeom>
              <a:avLst/>
              <a:gdLst/>
              <a:ahLst/>
              <a:cxnLst/>
              <a:rect l="l" t="t" r="r" b="b"/>
              <a:pathLst>
                <a:path w="4274726" h="1718953">
                  <a:moveTo>
                    <a:pt x="0" y="0"/>
                  </a:moveTo>
                  <a:lnTo>
                    <a:pt x="4274726" y="0"/>
                  </a:lnTo>
                  <a:lnTo>
                    <a:pt x="4274726" y="1718953"/>
                  </a:lnTo>
                  <a:lnTo>
                    <a:pt x="0" y="171895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274726" cy="17570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950938" y="688298"/>
            <a:ext cx="8009976" cy="173022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11">
            <a:extLst>
              <a:ext uri="{FF2B5EF4-FFF2-40B4-BE49-F238E27FC236}">
                <a16:creationId xmlns:a16="http://schemas.microsoft.com/office/drawing/2014/main" id="{FDE1EB6C-1FCC-B7FC-E706-403525B3AA90}"/>
              </a:ext>
            </a:extLst>
          </p:cNvPr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4BF35A3F-4B96-7408-0D4A-F3F626623309}"/>
                </a:ext>
              </a:extLst>
            </p:cNvPr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B3E36431-349C-2E9C-DC3C-8CA60F451BEA}"/>
                </a:ext>
              </a:extLst>
            </p:cNvPr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8" name="Freeform 15">
            <a:extLst>
              <a:ext uri="{FF2B5EF4-FFF2-40B4-BE49-F238E27FC236}">
                <a16:creationId xmlns:a16="http://schemas.microsoft.com/office/drawing/2014/main" id="{79C9D005-80B1-4EC7-2623-7C3804D47085}"/>
              </a:ext>
            </a:extLst>
          </p:cNvPr>
          <p:cNvSpPr/>
          <p:nvPr/>
        </p:nvSpPr>
        <p:spPr>
          <a:xfrm>
            <a:off x="15824275" y="6533193"/>
            <a:ext cx="1949375" cy="1949375"/>
          </a:xfrm>
          <a:custGeom>
            <a:avLst/>
            <a:gdLst/>
            <a:ahLst/>
            <a:cxnLst/>
            <a:rect l="l" t="t" r="r" b="b"/>
            <a:pathLst>
              <a:path w="1949375" h="1949375">
                <a:moveTo>
                  <a:pt x="0" y="0"/>
                </a:moveTo>
                <a:lnTo>
                  <a:pt x="1949375" y="0"/>
                </a:lnTo>
                <a:lnTo>
                  <a:pt x="1949375" y="1949375"/>
                </a:lnTo>
                <a:lnTo>
                  <a:pt x="0" y="19493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16">
            <a:extLst>
              <a:ext uri="{FF2B5EF4-FFF2-40B4-BE49-F238E27FC236}">
                <a16:creationId xmlns:a16="http://schemas.microsoft.com/office/drawing/2014/main" id="{311FADD3-979E-3E0B-BF8F-C43CA49387AF}"/>
              </a:ext>
            </a:extLst>
          </p:cNvPr>
          <p:cNvSpPr/>
          <p:nvPr/>
        </p:nvSpPr>
        <p:spPr>
          <a:xfrm>
            <a:off x="-668902" y="1028700"/>
            <a:ext cx="3395204" cy="1049427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4">
            <a:extLst>
              <a:ext uri="{FF2B5EF4-FFF2-40B4-BE49-F238E27FC236}">
                <a16:creationId xmlns:a16="http://schemas.microsoft.com/office/drawing/2014/main" id="{77FFFB1F-DBED-B5AD-8120-382B75784DF5}"/>
              </a:ext>
            </a:extLst>
          </p:cNvPr>
          <p:cNvSpPr txBox="1"/>
          <p:nvPr/>
        </p:nvSpPr>
        <p:spPr>
          <a:xfrm>
            <a:off x="0" y="904875"/>
            <a:ext cx="18287999" cy="1125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SVILUPPI FUTURI</a:t>
            </a:r>
          </a:p>
        </p:txBody>
      </p:sp>
      <p:sp>
        <p:nvSpPr>
          <p:cNvPr id="12" name="Nastro inclinato in basso 11">
            <a:extLst>
              <a:ext uri="{FF2B5EF4-FFF2-40B4-BE49-F238E27FC236}">
                <a16:creationId xmlns:a16="http://schemas.microsoft.com/office/drawing/2014/main" id="{49ADFB46-C286-B70F-8971-AD968FFAB2CD}"/>
              </a:ext>
            </a:extLst>
          </p:cNvPr>
          <p:cNvSpPr/>
          <p:nvPr/>
        </p:nvSpPr>
        <p:spPr>
          <a:xfrm>
            <a:off x="14346127" y="9082830"/>
            <a:ext cx="2913173" cy="816958"/>
          </a:xfrm>
          <a:prstGeom prst="ribbon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3200" dirty="0">
                <a:solidFill>
                  <a:schemeClr val="tx1"/>
                </a:solidFill>
                <a:latin typeface="Fredoka" panose="020B0604020202020204" charset="0"/>
              </a:rPr>
              <a:t>2/30</a:t>
            </a:r>
          </a:p>
          <a:p>
            <a:pPr algn="ctr"/>
            <a:endParaRPr lang="it-IT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10354D8-372D-52DE-FE17-80A710D9854B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98525F16-421E-8236-A683-E9C46940D71C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  <p:extLst>
      <p:ext uri="{BB962C8B-B14F-4D97-AF65-F5344CB8AC3E}">
        <p14:creationId xmlns:p14="http://schemas.microsoft.com/office/powerpoint/2010/main" val="13834316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-576611" y="8353252"/>
            <a:ext cx="19974273" cy="1420979"/>
            <a:chOff x="0" y="0"/>
            <a:chExt cx="5260714" cy="37425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260714" cy="374250"/>
            </a:xfrm>
            <a:custGeom>
              <a:avLst/>
              <a:gdLst/>
              <a:ahLst/>
              <a:cxnLst/>
              <a:rect l="l" t="t" r="r" b="b"/>
              <a:pathLst>
                <a:path w="5260714" h="374250">
                  <a:moveTo>
                    <a:pt x="0" y="0"/>
                  </a:moveTo>
                  <a:lnTo>
                    <a:pt x="5260714" y="0"/>
                  </a:lnTo>
                  <a:lnTo>
                    <a:pt x="5260714" y="374250"/>
                  </a:lnTo>
                  <a:lnTo>
                    <a:pt x="0" y="374250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260714" cy="412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2895347" y="656988"/>
            <a:ext cx="2942276" cy="2942276"/>
          </a:xfrm>
          <a:custGeom>
            <a:avLst/>
            <a:gdLst/>
            <a:ahLst/>
            <a:cxnLst/>
            <a:rect l="l" t="t" r="r" b="b"/>
            <a:pathLst>
              <a:path w="2942276" h="2942276">
                <a:moveTo>
                  <a:pt x="0" y="0"/>
                </a:moveTo>
                <a:lnTo>
                  <a:pt x="2942276" y="0"/>
                </a:lnTo>
                <a:lnTo>
                  <a:pt x="2942276" y="2942276"/>
                </a:lnTo>
                <a:lnTo>
                  <a:pt x="0" y="29422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flipH="1">
            <a:off x="2115043" y="5956494"/>
            <a:ext cx="3395204" cy="1049427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3395205" y="0"/>
                </a:moveTo>
                <a:lnTo>
                  <a:pt x="0" y="0"/>
                </a:lnTo>
                <a:lnTo>
                  <a:pt x="0" y="1049427"/>
                </a:lnTo>
                <a:lnTo>
                  <a:pt x="3395205" y="1049427"/>
                </a:lnTo>
                <a:lnTo>
                  <a:pt x="3395205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2472761" y="1408773"/>
            <a:ext cx="13875527" cy="18723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4620"/>
              </a:lnSpc>
            </a:pPr>
            <a:r>
              <a:rPr lang="en-US" sz="13600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FINE DEI GIOCHI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190453" y="3359991"/>
            <a:ext cx="9907094" cy="7929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4"/>
              </a:lnSpc>
            </a:pPr>
            <a:r>
              <a:rPr lang="en-US" sz="661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ma solo per il </a:t>
            </a:r>
            <a:r>
              <a:rPr lang="en-US" sz="661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momento</a:t>
            </a:r>
            <a:r>
              <a:rPr lang="en-US" sz="661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…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8700" y="8743950"/>
            <a:ext cx="5577893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dirty="0">
                <a:solidFill>
                  <a:srgbClr val="000000"/>
                </a:solidFill>
                <a:latin typeface="Nunito Bold" charset="0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777754" y="8743950"/>
            <a:ext cx="4481546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200"/>
              </a:lnSpc>
            </a:pPr>
            <a:r>
              <a:rPr lang="en-US" sz="3000" dirty="0">
                <a:solidFill>
                  <a:srgbClr val="000000"/>
                </a:solidFill>
                <a:latin typeface="Nunito Bold" charset="0"/>
                <a:ea typeface="Nunito"/>
                <a:cs typeface="Nunito"/>
                <a:sym typeface="Nunito"/>
              </a:rPr>
              <a:t>17/07/2024</a:t>
            </a: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E6CDA3BD-FA8D-FB2E-0979-D4757DBAC8F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7895" y="4513033"/>
            <a:ext cx="7038373" cy="1626079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3A013AC6-475E-4729-05AA-3565789F521D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800" y="5987903"/>
            <a:ext cx="8362896" cy="250839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4000">
        <p15:prstTrans prst="curtains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-576611" y="8353252"/>
            <a:ext cx="19974273" cy="1420979"/>
            <a:chOff x="0" y="0"/>
            <a:chExt cx="5260714" cy="37425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260714" cy="374250"/>
            </a:xfrm>
            <a:custGeom>
              <a:avLst/>
              <a:gdLst/>
              <a:ahLst/>
              <a:cxnLst/>
              <a:rect l="l" t="t" r="r" b="b"/>
              <a:pathLst>
                <a:path w="5260714" h="374250">
                  <a:moveTo>
                    <a:pt x="0" y="0"/>
                  </a:moveTo>
                  <a:lnTo>
                    <a:pt x="5260714" y="0"/>
                  </a:lnTo>
                  <a:lnTo>
                    <a:pt x="5260714" y="374250"/>
                  </a:lnTo>
                  <a:lnTo>
                    <a:pt x="0" y="374250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260714" cy="412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6481466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1028700" y="1505943"/>
            <a:ext cx="16230600" cy="6526651"/>
            <a:chOff x="0" y="0"/>
            <a:chExt cx="4274726" cy="171895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74726" cy="1718953"/>
            </a:xfrm>
            <a:custGeom>
              <a:avLst/>
              <a:gdLst/>
              <a:ahLst/>
              <a:cxnLst/>
              <a:rect l="l" t="t" r="r" b="b"/>
              <a:pathLst>
                <a:path w="4274726" h="1718953">
                  <a:moveTo>
                    <a:pt x="0" y="0"/>
                  </a:moveTo>
                  <a:lnTo>
                    <a:pt x="4274726" y="0"/>
                  </a:lnTo>
                  <a:lnTo>
                    <a:pt x="4274726" y="1718953"/>
                  </a:lnTo>
                  <a:lnTo>
                    <a:pt x="0" y="171895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274726" cy="17570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5139012" y="687305"/>
            <a:ext cx="8009976" cy="173022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4543721" y="904875"/>
            <a:ext cx="9200557" cy="11257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INTRODUCTION 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246042" y="3205755"/>
            <a:ext cx="13795916" cy="4302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Lorem ipsum dolor sit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amet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,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consectetur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adipiscing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elit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. Morbi vitae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mauris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ut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nunc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feugiat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tincidunt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ac et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purus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.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Suspendisse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et cursus dui.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Vivamus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lacinia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orci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ut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nibh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luctus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pulvinar.</a:t>
            </a:r>
          </a:p>
          <a:p>
            <a:pPr algn="ctr">
              <a:lnSpc>
                <a:spcPts val="4899"/>
              </a:lnSpc>
            </a:pPr>
            <a:endParaRPr lang="en-US" sz="3499" dirty="0">
              <a:solidFill>
                <a:srgbClr val="000000"/>
              </a:solidFill>
              <a:latin typeface="Nunito Bold"/>
              <a:ea typeface="Nunito Bold"/>
              <a:cs typeface="Nunito Bold"/>
              <a:sym typeface="Nunito Bold"/>
            </a:endParaRPr>
          </a:p>
          <a:p>
            <a:pPr algn="ctr">
              <a:lnSpc>
                <a:spcPts val="4899"/>
              </a:lnSpc>
            </a:pP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Donec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imperdiet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nisl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nec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magna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pellentesque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, vitae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eleifend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odio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sodales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. Donec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aliquet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ex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bibendum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,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pellentesque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nunc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sed,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interdum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enim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14350" y="9217398"/>
            <a:ext cx="17259300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Presentation by Alexander Aronowitz | Business Marketing | 2024 | Rimberio University </a:t>
            </a:r>
          </a:p>
        </p:txBody>
      </p:sp>
      <p:sp>
        <p:nvSpPr>
          <p:cNvPr id="17" name="Freeform 17"/>
          <p:cNvSpPr/>
          <p:nvPr/>
        </p:nvSpPr>
        <p:spPr>
          <a:xfrm>
            <a:off x="-1109662" y="-911620"/>
            <a:ext cx="2942276" cy="2942276"/>
          </a:xfrm>
          <a:custGeom>
            <a:avLst/>
            <a:gdLst/>
            <a:ahLst/>
            <a:cxnLst/>
            <a:rect l="l" t="t" r="r" b="b"/>
            <a:pathLst>
              <a:path w="2942276" h="2942276">
                <a:moveTo>
                  <a:pt x="0" y="0"/>
                </a:moveTo>
                <a:lnTo>
                  <a:pt x="2942276" y="0"/>
                </a:lnTo>
                <a:lnTo>
                  <a:pt x="2942276" y="2942276"/>
                </a:lnTo>
                <a:lnTo>
                  <a:pt x="0" y="29422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6590398" y="6983167"/>
            <a:ext cx="3395204" cy="1049427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1028700" y="1505943"/>
            <a:ext cx="16230600" cy="6526651"/>
            <a:chOff x="0" y="0"/>
            <a:chExt cx="4274726" cy="171895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74726" cy="1718953"/>
            </a:xfrm>
            <a:custGeom>
              <a:avLst/>
              <a:gdLst/>
              <a:ahLst/>
              <a:cxnLst/>
              <a:rect l="l" t="t" r="r" b="b"/>
              <a:pathLst>
                <a:path w="4274726" h="1718953">
                  <a:moveTo>
                    <a:pt x="0" y="0"/>
                  </a:moveTo>
                  <a:lnTo>
                    <a:pt x="4274726" y="0"/>
                  </a:lnTo>
                  <a:lnTo>
                    <a:pt x="4274726" y="1718953"/>
                  </a:lnTo>
                  <a:lnTo>
                    <a:pt x="0" y="171895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274726" cy="17570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5139012" y="687305"/>
            <a:ext cx="8009976" cy="173022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2246042" y="3205755"/>
            <a:ext cx="13795916" cy="4302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Lorem ipsum dolor sit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amet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,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consectetur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adipiscing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elit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. Morbi vitae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mauris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ut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nunc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feugiat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tincidunt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ac et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purus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.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Suspendisse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et cursus dui.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Vivamus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lacinia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orci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ut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nibh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luctus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pulvinar.</a:t>
            </a:r>
          </a:p>
          <a:p>
            <a:pPr algn="ctr">
              <a:lnSpc>
                <a:spcPts val="4899"/>
              </a:lnSpc>
            </a:pPr>
            <a:endParaRPr lang="en-US" sz="3499" dirty="0">
              <a:solidFill>
                <a:srgbClr val="000000"/>
              </a:solidFill>
              <a:latin typeface="Nunito Bold"/>
              <a:ea typeface="Nunito Bold"/>
              <a:cs typeface="Nunito Bold"/>
              <a:sym typeface="Nunito Bold"/>
            </a:endParaRPr>
          </a:p>
          <a:p>
            <a:pPr algn="ctr">
              <a:lnSpc>
                <a:spcPts val="4899"/>
              </a:lnSpc>
            </a:pP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Donec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imperdiet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nisl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nec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magna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pellentesque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, vitae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eleifend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odio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sodales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. Donec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aliquet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ex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bibendum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,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pellentesque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nunc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sed,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interdum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enim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.</a:t>
            </a:r>
          </a:p>
        </p:txBody>
      </p:sp>
      <p:sp>
        <p:nvSpPr>
          <p:cNvPr id="15" name="Freeform 15"/>
          <p:cNvSpPr/>
          <p:nvPr/>
        </p:nvSpPr>
        <p:spPr>
          <a:xfrm>
            <a:off x="15824275" y="6533193"/>
            <a:ext cx="1949375" cy="1949375"/>
          </a:xfrm>
          <a:custGeom>
            <a:avLst/>
            <a:gdLst/>
            <a:ahLst/>
            <a:cxnLst/>
            <a:rect l="l" t="t" r="r" b="b"/>
            <a:pathLst>
              <a:path w="1949375" h="1949375">
                <a:moveTo>
                  <a:pt x="0" y="0"/>
                </a:moveTo>
                <a:lnTo>
                  <a:pt x="1949375" y="0"/>
                </a:lnTo>
                <a:lnTo>
                  <a:pt x="1949375" y="1949375"/>
                </a:lnTo>
                <a:lnTo>
                  <a:pt x="0" y="19493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-668902" y="1028700"/>
            <a:ext cx="3395204" cy="1049427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4543721" y="904875"/>
            <a:ext cx="9200557" cy="11257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BACKGROUND 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514350" y="9217398"/>
            <a:ext cx="17259300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Presentation by Alexander </a:t>
            </a:r>
            <a:r>
              <a:rPr lang="en-US" sz="3000" dirty="0" err="1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Aronowitz</a:t>
            </a:r>
            <a:r>
              <a:rPr lang="en-US" sz="3000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 | Business Marketing | 2024 | </a:t>
            </a:r>
            <a:r>
              <a:rPr lang="en-US" sz="3000" dirty="0" err="1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Rimberio</a:t>
            </a:r>
            <a:r>
              <a:rPr lang="en-US" sz="3000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 University 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1028700" y="1505943"/>
            <a:ext cx="16230600" cy="6526651"/>
            <a:chOff x="0" y="0"/>
            <a:chExt cx="4274726" cy="171895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74726" cy="1718953"/>
            </a:xfrm>
            <a:custGeom>
              <a:avLst/>
              <a:gdLst/>
              <a:ahLst/>
              <a:cxnLst/>
              <a:rect l="l" t="t" r="r" b="b"/>
              <a:pathLst>
                <a:path w="4274726" h="1718953">
                  <a:moveTo>
                    <a:pt x="0" y="0"/>
                  </a:moveTo>
                  <a:lnTo>
                    <a:pt x="4274726" y="0"/>
                  </a:lnTo>
                  <a:lnTo>
                    <a:pt x="4274726" y="1718953"/>
                  </a:lnTo>
                  <a:lnTo>
                    <a:pt x="0" y="171895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274726" cy="17570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5139012" y="687305"/>
            <a:ext cx="8009976" cy="173022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4" name="Group 14"/>
          <p:cNvGrpSpPr>
            <a:grpSpLocks noChangeAspect="1"/>
          </p:cNvGrpSpPr>
          <p:nvPr/>
        </p:nvGrpSpPr>
        <p:grpSpPr>
          <a:xfrm>
            <a:off x="1697602" y="3293323"/>
            <a:ext cx="5960851" cy="3689844"/>
            <a:chOff x="0" y="0"/>
            <a:chExt cx="6973570" cy="431673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973570" cy="4316730"/>
            </a:xfrm>
            <a:custGeom>
              <a:avLst/>
              <a:gdLst/>
              <a:ahLst/>
              <a:cxnLst/>
              <a:rect l="l" t="t" r="r" b="b"/>
              <a:pathLst>
                <a:path w="6973570" h="4316730">
                  <a:moveTo>
                    <a:pt x="6228080" y="0"/>
                  </a:moveTo>
                  <a:lnTo>
                    <a:pt x="0" y="0"/>
                  </a:lnTo>
                  <a:lnTo>
                    <a:pt x="0" y="4316730"/>
                  </a:lnTo>
                  <a:lnTo>
                    <a:pt x="6973570" y="4316730"/>
                  </a:lnTo>
                  <a:lnTo>
                    <a:pt x="6973570" y="745490"/>
                  </a:lnTo>
                  <a:close/>
                </a:path>
              </a:pathLst>
            </a:custGeom>
            <a:blipFill>
              <a:blip r:embed="rId4"/>
              <a:stretch>
                <a:fillRect t="-3512" b="-3512"/>
              </a:stretch>
            </a:blipFill>
          </p:spPr>
        </p:sp>
        <p:sp>
          <p:nvSpPr>
            <p:cNvPr id="16" name="Freeform 16"/>
            <p:cNvSpPr/>
            <p:nvPr/>
          </p:nvSpPr>
          <p:spPr>
            <a:xfrm>
              <a:off x="6228080" y="0"/>
              <a:ext cx="745490" cy="745490"/>
            </a:xfrm>
            <a:custGeom>
              <a:avLst/>
              <a:gdLst/>
              <a:ahLst/>
              <a:cxnLst/>
              <a:rect l="l" t="t" r="r" b="b"/>
              <a:pathLst>
                <a:path w="745490" h="745490">
                  <a:moveTo>
                    <a:pt x="0" y="0"/>
                  </a:moveTo>
                  <a:lnTo>
                    <a:pt x="0" y="745490"/>
                  </a:lnTo>
                  <a:lnTo>
                    <a:pt x="745490" y="745490"/>
                  </a:lnTo>
                  <a:close/>
                </a:path>
              </a:pathLst>
            </a:custGeom>
            <a:solidFill>
              <a:srgbClr val="B2E69D"/>
            </a:solidFill>
          </p:spPr>
        </p:sp>
      </p:grpSp>
      <p:sp>
        <p:nvSpPr>
          <p:cNvPr id="17" name="Freeform 17"/>
          <p:cNvSpPr/>
          <p:nvPr/>
        </p:nvSpPr>
        <p:spPr>
          <a:xfrm flipH="1">
            <a:off x="16164492" y="6443050"/>
            <a:ext cx="2189615" cy="1982597"/>
          </a:xfrm>
          <a:custGeom>
            <a:avLst/>
            <a:gdLst/>
            <a:ahLst/>
            <a:cxnLst/>
            <a:rect l="l" t="t" r="r" b="b"/>
            <a:pathLst>
              <a:path w="2189615" h="1982597">
                <a:moveTo>
                  <a:pt x="2189616" y="0"/>
                </a:moveTo>
                <a:lnTo>
                  <a:pt x="0" y="0"/>
                </a:lnTo>
                <a:lnTo>
                  <a:pt x="0" y="1982597"/>
                </a:lnTo>
                <a:lnTo>
                  <a:pt x="2189616" y="1982597"/>
                </a:lnTo>
                <a:lnTo>
                  <a:pt x="2189616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-2300107" y="1028700"/>
            <a:ext cx="4927677" cy="1532060"/>
          </a:xfrm>
          <a:custGeom>
            <a:avLst/>
            <a:gdLst/>
            <a:ahLst/>
            <a:cxnLst/>
            <a:rect l="l" t="t" r="r" b="b"/>
            <a:pathLst>
              <a:path w="4927677" h="1532060">
                <a:moveTo>
                  <a:pt x="0" y="0"/>
                </a:moveTo>
                <a:lnTo>
                  <a:pt x="4927677" y="0"/>
                </a:lnTo>
                <a:lnTo>
                  <a:pt x="4927677" y="1532060"/>
                </a:lnTo>
                <a:lnTo>
                  <a:pt x="0" y="153206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4543721" y="904875"/>
            <a:ext cx="9200557" cy="11257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PROBLEM 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8402477" y="3300167"/>
            <a:ext cx="8009976" cy="3683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99"/>
              </a:lnSpc>
            </a:pP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Lorem ipsum dolor sit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amet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,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consectetur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adipiscing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elit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. Morbi vitae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mauris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ut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nunc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feugiat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tincidunt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ac et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purus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.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Suspendisse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et cursus dui.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Vivamus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lacinia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orci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ut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nibh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luctus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pulvinar.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514350" y="9217398"/>
            <a:ext cx="17259300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Presentation by Alexander Aronowitz | Business Marketing | 2024 | Rimberio University 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5" name="Freeform 5"/>
          <p:cNvSpPr/>
          <p:nvPr/>
        </p:nvSpPr>
        <p:spPr>
          <a:xfrm>
            <a:off x="13142605" y="3407052"/>
            <a:ext cx="4927677" cy="1532060"/>
          </a:xfrm>
          <a:custGeom>
            <a:avLst/>
            <a:gdLst/>
            <a:ahLst/>
            <a:cxnLst/>
            <a:rect l="l" t="t" r="r" b="b"/>
            <a:pathLst>
              <a:path w="4927677" h="1532060">
                <a:moveTo>
                  <a:pt x="0" y="0"/>
                </a:moveTo>
                <a:lnTo>
                  <a:pt x="4927677" y="0"/>
                </a:lnTo>
                <a:lnTo>
                  <a:pt x="4927677" y="1532060"/>
                </a:lnTo>
                <a:lnTo>
                  <a:pt x="0" y="15320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217718" y="6893588"/>
            <a:ext cx="4927677" cy="1532060"/>
          </a:xfrm>
          <a:custGeom>
            <a:avLst/>
            <a:gdLst/>
            <a:ahLst/>
            <a:cxnLst/>
            <a:rect l="l" t="t" r="r" b="b"/>
            <a:pathLst>
              <a:path w="4927677" h="1532060">
                <a:moveTo>
                  <a:pt x="0" y="0"/>
                </a:moveTo>
                <a:lnTo>
                  <a:pt x="4927677" y="0"/>
                </a:lnTo>
                <a:lnTo>
                  <a:pt x="4927677" y="1532059"/>
                </a:lnTo>
                <a:lnTo>
                  <a:pt x="0" y="15320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1028700" y="3357317"/>
            <a:ext cx="7373777" cy="5068331"/>
            <a:chOff x="0" y="0"/>
            <a:chExt cx="1942065" cy="133486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942065" cy="1334869"/>
            </a:xfrm>
            <a:custGeom>
              <a:avLst/>
              <a:gdLst/>
              <a:ahLst/>
              <a:cxnLst/>
              <a:rect l="l" t="t" r="r" b="b"/>
              <a:pathLst>
                <a:path w="1942065" h="1334869">
                  <a:moveTo>
                    <a:pt x="0" y="0"/>
                  </a:moveTo>
                  <a:lnTo>
                    <a:pt x="1942065" y="0"/>
                  </a:lnTo>
                  <a:lnTo>
                    <a:pt x="1942065" y="1334869"/>
                  </a:lnTo>
                  <a:lnTo>
                    <a:pt x="0" y="1334869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1942065" cy="13729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2979113" y="687305"/>
            <a:ext cx="12329775" cy="1730229"/>
            <a:chOff x="0" y="0"/>
            <a:chExt cx="3247348" cy="455698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247348" cy="455698"/>
            </a:xfrm>
            <a:custGeom>
              <a:avLst/>
              <a:gdLst/>
              <a:ahLst/>
              <a:cxnLst/>
              <a:rect l="l" t="t" r="r" b="b"/>
              <a:pathLst>
                <a:path w="3247348" h="455698">
                  <a:moveTo>
                    <a:pt x="0" y="0"/>
                  </a:moveTo>
                  <a:lnTo>
                    <a:pt x="3247348" y="0"/>
                  </a:lnTo>
                  <a:lnTo>
                    <a:pt x="3247348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3247348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9885523" y="3357317"/>
            <a:ext cx="7373777" cy="5068331"/>
            <a:chOff x="0" y="0"/>
            <a:chExt cx="1942065" cy="1334869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942065" cy="1334869"/>
            </a:xfrm>
            <a:custGeom>
              <a:avLst/>
              <a:gdLst/>
              <a:ahLst/>
              <a:cxnLst/>
              <a:rect l="l" t="t" r="r" b="b"/>
              <a:pathLst>
                <a:path w="1942065" h="1334869">
                  <a:moveTo>
                    <a:pt x="0" y="0"/>
                  </a:moveTo>
                  <a:lnTo>
                    <a:pt x="1942065" y="0"/>
                  </a:lnTo>
                  <a:lnTo>
                    <a:pt x="1942065" y="1334869"/>
                  </a:lnTo>
                  <a:lnTo>
                    <a:pt x="0" y="1334869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1942065" cy="13729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9" name="Freeform 19"/>
          <p:cNvSpPr/>
          <p:nvPr/>
        </p:nvSpPr>
        <p:spPr>
          <a:xfrm>
            <a:off x="4285782" y="2417534"/>
            <a:ext cx="859614" cy="1291769"/>
          </a:xfrm>
          <a:custGeom>
            <a:avLst/>
            <a:gdLst/>
            <a:ahLst/>
            <a:cxnLst/>
            <a:rect l="l" t="t" r="r" b="b"/>
            <a:pathLst>
              <a:path w="859614" h="1291769">
                <a:moveTo>
                  <a:pt x="0" y="0"/>
                </a:moveTo>
                <a:lnTo>
                  <a:pt x="859613" y="0"/>
                </a:lnTo>
                <a:lnTo>
                  <a:pt x="859613" y="1291769"/>
                </a:lnTo>
                <a:lnTo>
                  <a:pt x="0" y="129176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2517916" y="904875"/>
            <a:ext cx="13252168" cy="11257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THEORITICAL FRAMEWORK 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514350" y="9217398"/>
            <a:ext cx="17259300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Presentation by Alexander Aronowitz | Business Marketing | 2024 | Rimberio University 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452123" y="4865774"/>
            <a:ext cx="6526930" cy="306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Lorem ipsum dolor sit amet, consectetur adipiscing elit. Morbi vitae mauris ut nunc feugiat tincidunt ac et purus. Suspendisse et cursus dui.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0308947" y="4865774"/>
            <a:ext cx="6526930" cy="306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Lorem ipsum dolor sit amet, consectetur adipiscing elit. Morbi vitae mauris ut nunc feugiat tincidunt ac et purus. Suspendisse et cursus dui.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2517916" y="3811767"/>
            <a:ext cx="4156254" cy="646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20"/>
              </a:lnSpc>
            </a:pPr>
            <a:r>
              <a:rPr lang="en-US" sz="380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OVERVIEW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1494285" y="3811767"/>
            <a:ext cx="4156254" cy="646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20"/>
              </a:lnSpc>
            </a:pPr>
            <a:r>
              <a:rPr lang="en-US" sz="380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PROPONENTS</a:t>
            </a:r>
          </a:p>
        </p:txBody>
      </p:sp>
      <p:sp>
        <p:nvSpPr>
          <p:cNvPr id="26" name="Freeform 26"/>
          <p:cNvSpPr/>
          <p:nvPr/>
        </p:nvSpPr>
        <p:spPr>
          <a:xfrm>
            <a:off x="13142605" y="2417534"/>
            <a:ext cx="859614" cy="1291769"/>
          </a:xfrm>
          <a:custGeom>
            <a:avLst/>
            <a:gdLst/>
            <a:ahLst/>
            <a:cxnLst/>
            <a:rect l="l" t="t" r="r" b="b"/>
            <a:pathLst>
              <a:path w="859614" h="1291769">
                <a:moveTo>
                  <a:pt x="0" y="0"/>
                </a:moveTo>
                <a:lnTo>
                  <a:pt x="859613" y="0"/>
                </a:lnTo>
                <a:lnTo>
                  <a:pt x="859613" y="1291769"/>
                </a:lnTo>
                <a:lnTo>
                  <a:pt x="0" y="129176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1028700" y="1505943"/>
            <a:ext cx="16230600" cy="6526651"/>
            <a:chOff x="0" y="0"/>
            <a:chExt cx="4274726" cy="171895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74726" cy="1718953"/>
            </a:xfrm>
            <a:custGeom>
              <a:avLst/>
              <a:gdLst/>
              <a:ahLst/>
              <a:cxnLst/>
              <a:rect l="l" t="t" r="r" b="b"/>
              <a:pathLst>
                <a:path w="4274726" h="1718953">
                  <a:moveTo>
                    <a:pt x="0" y="0"/>
                  </a:moveTo>
                  <a:lnTo>
                    <a:pt x="4274726" y="0"/>
                  </a:lnTo>
                  <a:lnTo>
                    <a:pt x="4274726" y="1718953"/>
                  </a:lnTo>
                  <a:lnTo>
                    <a:pt x="0" y="171895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274726" cy="17570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5139012" y="687305"/>
            <a:ext cx="8009976" cy="173022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11">
            <a:extLst>
              <a:ext uri="{FF2B5EF4-FFF2-40B4-BE49-F238E27FC236}">
                <a16:creationId xmlns:a16="http://schemas.microsoft.com/office/drawing/2014/main" id="{FDE1EB6C-1FCC-B7FC-E706-403525B3AA90}"/>
              </a:ext>
            </a:extLst>
          </p:cNvPr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4BF35A3F-4B96-7408-0D4A-F3F626623309}"/>
                </a:ext>
              </a:extLst>
            </p:cNvPr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B3E36431-349C-2E9C-DC3C-8CA60F451BEA}"/>
                </a:ext>
              </a:extLst>
            </p:cNvPr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4">
            <a:extLst>
              <a:ext uri="{FF2B5EF4-FFF2-40B4-BE49-F238E27FC236}">
                <a16:creationId xmlns:a16="http://schemas.microsoft.com/office/drawing/2014/main" id="{CD8A15A5-4345-F42D-8D23-3FB46C080D56}"/>
              </a:ext>
            </a:extLst>
          </p:cNvPr>
          <p:cNvSpPr txBox="1"/>
          <p:nvPr/>
        </p:nvSpPr>
        <p:spPr>
          <a:xfrm>
            <a:off x="0" y="904875"/>
            <a:ext cx="18287999" cy="1125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OBIETTIVO DELLA TESI</a:t>
            </a:r>
          </a:p>
        </p:txBody>
      </p:sp>
      <p:sp>
        <p:nvSpPr>
          <p:cNvPr id="12" name="Nastro inclinato in basso 11">
            <a:extLst>
              <a:ext uri="{FF2B5EF4-FFF2-40B4-BE49-F238E27FC236}">
                <a16:creationId xmlns:a16="http://schemas.microsoft.com/office/drawing/2014/main" id="{6996B475-8F8D-FDCA-5635-E653059E37E9}"/>
              </a:ext>
            </a:extLst>
          </p:cNvPr>
          <p:cNvSpPr/>
          <p:nvPr/>
        </p:nvSpPr>
        <p:spPr>
          <a:xfrm>
            <a:off x="14346127" y="9082830"/>
            <a:ext cx="2913173" cy="816958"/>
          </a:xfrm>
          <a:prstGeom prst="ribbon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3200" dirty="0">
                <a:solidFill>
                  <a:schemeClr val="tx1"/>
                </a:solidFill>
                <a:latin typeface="Fredoka" panose="020B0604020202020204" charset="0"/>
              </a:rPr>
              <a:t>2/30</a:t>
            </a:r>
          </a:p>
          <a:p>
            <a:pPr algn="ctr"/>
            <a:endParaRPr lang="it-IT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9E88332-32B6-E201-A861-C99AE8A35004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FB0641C3-D945-2F43-9C1C-D16A42D92691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6" name="Freeform 17">
            <a:extLst>
              <a:ext uri="{FF2B5EF4-FFF2-40B4-BE49-F238E27FC236}">
                <a16:creationId xmlns:a16="http://schemas.microsoft.com/office/drawing/2014/main" id="{DB2C4C6A-CB51-6EF8-2A6B-AFAAF0E289F1}"/>
              </a:ext>
            </a:extLst>
          </p:cNvPr>
          <p:cNvSpPr/>
          <p:nvPr/>
        </p:nvSpPr>
        <p:spPr>
          <a:xfrm flipH="1">
            <a:off x="16164492" y="6443050"/>
            <a:ext cx="2189615" cy="1982597"/>
          </a:xfrm>
          <a:custGeom>
            <a:avLst/>
            <a:gdLst/>
            <a:ahLst/>
            <a:cxnLst/>
            <a:rect l="l" t="t" r="r" b="b"/>
            <a:pathLst>
              <a:path w="2189615" h="1982597">
                <a:moveTo>
                  <a:pt x="2189616" y="0"/>
                </a:moveTo>
                <a:lnTo>
                  <a:pt x="0" y="0"/>
                </a:lnTo>
                <a:lnTo>
                  <a:pt x="0" y="1982597"/>
                </a:lnTo>
                <a:lnTo>
                  <a:pt x="2189616" y="1982597"/>
                </a:lnTo>
                <a:lnTo>
                  <a:pt x="2189616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8">
            <a:extLst>
              <a:ext uri="{FF2B5EF4-FFF2-40B4-BE49-F238E27FC236}">
                <a16:creationId xmlns:a16="http://schemas.microsoft.com/office/drawing/2014/main" id="{945F39D8-D6F9-7D2A-47AF-5AEEE6A0EE22}"/>
              </a:ext>
            </a:extLst>
          </p:cNvPr>
          <p:cNvSpPr/>
          <p:nvPr/>
        </p:nvSpPr>
        <p:spPr>
          <a:xfrm>
            <a:off x="-2300107" y="1028700"/>
            <a:ext cx="4927677" cy="1532060"/>
          </a:xfrm>
          <a:custGeom>
            <a:avLst/>
            <a:gdLst/>
            <a:ahLst/>
            <a:cxnLst/>
            <a:rect l="l" t="t" r="r" b="b"/>
            <a:pathLst>
              <a:path w="4927677" h="1532060">
                <a:moveTo>
                  <a:pt x="0" y="0"/>
                </a:moveTo>
                <a:lnTo>
                  <a:pt x="4927677" y="0"/>
                </a:lnTo>
                <a:lnTo>
                  <a:pt x="4927677" y="1532060"/>
                </a:lnTo>
                <a:lnTo>
                  <a:pt x="0" y="153206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63C14348-59FC-64A5-C9CF-13D25389CE9A}"/>
              </a:ext>
            </a:extLst>
          </p:cNvPr>
          <p:cNvSpPr txBox="1"/>
          <p:nvPr/>
        </p:nvSpPr>
        <p:spPr>
          <a:xfrm>
            <a:off x="5524501" y="2392887"/>
            <a:ext cx="11734800" cy="6653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lnSpc>
                <a:spcPts val="4899"/>
              </a:lnSpc>
              <a:buFont typeface="Arial" panose="020B0604020202020204" pitchFamily="34" charset="0"/>
              <a:buChar char="•"/>
            </a:pPr>
            <a:r>
              <a:rPr lang="en-US" sz="48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Individuare</a:t>
            </a:r>
            <a:r>
              <a:rPr lang="en-US" sz="48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48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criticità</a:t>
            </a:r>
            <a:r>
              <a:rPr lang="en-US" sz="48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e </a:t>
            </a:r>
            <a:r>
              <a:rPr lang="en-US" sz="48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vulnerabilità</a:t>
            </a:r>
            <a:r>
              <a:rPr lang="en-US" sz="48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del </a:t>
            </a:r>
            <a:r>
              <a:rPr lang="en-US" sz="48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protocollo</a:t>
            </a:r>
            <a:r>
              <a:rPr lang="en-US" sz="48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48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che</a:t>
            </a:r>
            <a:r>
              <a:rPr lang="en-US" sz="48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48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definisce</a:t>
            </a:r>
            <a:r>
              <a:rPr lang="en-US" sz="48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il </a:t>
            </a:r>
            <a:r>
              <a:rPr lang="en-US" sz="48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funzionamento</a:t>
            </a:r>
            <a:r>
              <a:rPr lang="en-US" sz="48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48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delle</a:t>
            </a:r>
            <a:r>
              <a:rPr lang="en-US" sz="48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48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eSIM</a:t>
            </a:r>
            <a:r>
              <a:rPr lang="en-US" sz="48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e le relative </a:t>
            </a:r>
            <a:r>
              <a:rPr lang="en-US" sz="48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implementazioni</a:t>
            </a:r>
            <a:r>
              <a:rPr lang="en-US" sz="48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.</a:t>
            </a:r>
          </a:p>
          <a:p>
            <a:pPr marL="457200" indent="-457200" algn="l">
              <a:lnSpc>
                <a:spcPts val="4899"/>
              </a:lnSpc>
              <a:buFont typeface="Arial" panose="020B0604020202020204" pitchFamily="34" charset="0"/>
              <a:buChar char="•"/>
            </a:pPr>
            <a:endParaRPr lang="en-US" sz="4800" dirty="0">
              <a:solidFill>
                <a:srgbClr val="000000"/>
              </a:solidFill>
              <a:latin typeface="Nunito Bold"/>
              <a:ea typeface="Nunito Bold"/>
              <a:cs typeface="Nunito Bold"/>
              <a:sym typeface="Nunito Bold"/>
            </a:endParaRPr>
          </a:p>
          <a:p>
            <a:pPr marL="457200" indent="-457200" algn="l">
              <a:lnSpc>
                <a:spcPts val="4899"/>
              </a:lnSpc>
              <a:buFont typeface="Arial" panose="020B0604020202020204" pitchFamily="34" charset="0"/>
              <a:buChar char="•"/>
            </a:pPr>
            <a:r>
              <a:rPr lang="en-US" sz="48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Ipotizzare</a:t>
            </a:r>
            <a:r>
              <a:rPr lang="en-US" sz="48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48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scenari</a:t>
            </a:r>
            <a:r>
              <a:rPr lang="en-US" sz="48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di </a:t>
            </a:r>
            <a:r>
              <a:rPr lang="en-US" sz="48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attacco</a:t>
            </a:r>
            <a:r>
              <a:rPr lang="en-US" sz="48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48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sfruttando</a:t>
            </a:r>
            <a:r>
              <a:rPr lang="en-US" sz="48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le </a:t>
            </a:r>
            <a:r>
              <a:rPr lang="en-US" sz="48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eventuali</a:t>
            </a:r>
            <a:r>
              <a:rPr lang="en-US" sz="48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48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criticità</a:t>
            </a:r>
            <a:r>
              <a:rPr lang="en-US" sz="48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di cui sopra.</a:t>
            </a:r>
          </a:p>
          <a:p>
            <a:pPr marL="457200" indent="-457200" algn="l">
              <a:lnSpc>
                <a:spcPts val="4899"/>
              </a:lnSpc>
              <a:buFont typeface="Arial" panose="020B0604020202020204" pitchFamily="34" charset="0"/>
              <a:buChar char="•"/>
            </a:pPr>
            <a:endParaRPr lang="en-US" sz="4800" dirty="0">
              <a:solidFill>
                <a:srgbClr val="000000"/>
              </a:solidFill>
              <a:latin typeface="Nunito Bold"/>
              <a:ea typeface="Nunito Bold"/>
              <a:cs typeface="Nunito Bold"/>
              <a:sym typeface="Nunito Bold"/>
            </a:endParaRPr>
          </a:p>
          <a:p>
            <a:pPr marL="457200" indent="-457200" algn="l">
              <a:lnSpc>
                <a:spcPts val="4899"/>
              </a:lnSpc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Ove </a:t>
            </a:r>
            <a:r>
              <a:rPr lang="en-US" sz="48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possibile</a:t>
            </a:r>
            <a:r>
              <a:rPr lang="en-US" sz="48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, </a:t>
            </a:r>
            <a:r>
              <a:rPr lang="en-US" sz="48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sviluppare</a:t>
            </a:r>
            <a:r>
              <a:rPr lang="en-US" sz="48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48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meccanismi</a:t>
            </a:r>
            <a:r>
              <a:rPr lang="en-US" sz="48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di </a:t>
            </a:r>
            <a:r>
              <a:rPr lang="en-US" sz="48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difesa</a:t>
            </a:r>
            <a:r>
              <a:rPr lang="en-US" sz="48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48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efficaci</a:t>
            </a:r>
            <a:r>
              <a:rPr lang="en-US" sz="48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.</a:t>
            </a:r>
            <a:endParaRPr lang="en-US" sz="4800" dirty="0">
              <a:solidFill>
                <a:srgbClr val="000000"/>
              </a:solidFill>
              <a:latin typeface="Nunito" pitchFamily="2" charset="0"/>
              <a:ea typeface="Nunito Bold"/>
              <a:cs typeface="Nunito Bold"/>
              <a:sym typeface="Nunito Bold"/>
            </a:endParaRPr>
          </a:p>
          <a:p>
            <a:endParaRPr lang="it-IT" dirty="0"/>
          </a:p>
        </p:txBody>
      </p:sp>
      <p:pic>
        <p:nvPicPr>
          <p:cNvPr id="20" name="Immagine 19">
            <a:extLst>
              <a:ext uri="{FF2B5EF4-FFF2-40B4-BE49-F238E27FC236}">
                <a16:creationId xmlns:a16="http://schemas.microsoft.com/office/drawing/2014/main" id="{D322BBE8-23C3-54E8-8B17-ABAAD28ADAD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954" y="2933221"/>
            <a:ext cx="3507061" cy="5260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2992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1452123" y="2957390"/>
            <a:ext cx="15383753" cy="2637935"/>
            <a:chOff x="0" y="0"/>
            <a:chExt cx="4051688" cy="69476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051688" cy="694765"/>
            </a:xfrm>
            <a:custGeom>
              <a:avLst/>
              <a:gdLst/>
              <a:ahLst/>
              <a:cxnLst/>
              <a:rect l="l" t="t" r="r" b="b"/>
              <a:pathLst>
                <a:path w="4051688" h="694765">
                  <a:moveTo>
                    <a:pt x="0" y="0"/>
                  </a:moveTo>
                  <a:lnTo>
                    <a:pt x="4051688" y="0"/>
                  </a:lnTo>
                  <a:lnTo>
                    <a:pt x="4051688" y="694765"/>
                  </a:lnTo>
                  <a:lnTo>
                    <a:pt x="0" y="694765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051688" cy="7328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5139012" y="687305"/>
            <a:ext cx="8009976" cy="173022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 rot="-1536545" flipH="1">
            <a:off x="16487867" y="-6185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4543721" y="904875"/>
            <a:ext cx="9200557" cy="11257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METHODOLOGY 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389944" y="3334970"/>
            <a:ext cx="9104784" cy="1825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99"/>
              </a:lnSpc>
            </a:pPr>
            <a:r>
              <a:rPr lang="en-US" sz="3499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Lorem ipsum dolor sit amet, consectetur adipiscing elit. Morbi vitae mauris ut nunc feugiat tincidunt ac et purus. 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514350" y="9217398"/>
            <a:ext cx="17259300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Presentation by Alexander Aronowitz | Business Marketing | 2024 | Rimberio University 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1452123" y="5879245"/>
            <a:ext cx="15383753" cy="2637935"/>
            <a:chOff x="0" y="0"/>
            <a:chExt cx="4051688" cy="694765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4051688" cy="694765"/>
            </a:xfrm>
            <a:custGeom>
              <a:avLst/>
              <a:gdLst/>
              <a:ahLst/>
              <a:cxnLst/>
              <a:rect l="l" t="t" r="r" b="b"/>
              <a:pathLst>
                <a:path w="4051688" h="694765">
                  <a:moveTo>
                    <a:pt x="0" y="0"/>
                  </a:moveTo>
                  <a:lnTo>
                    <a:pt x="4051688" y="0"/>
                  </a:lnTo>
                  <a:lnTo>
                    <a:pt x="4051688" y="694765"/>
                  </a:lnTo>
                  <a:lnTo>
                    <a:pt x="0" y="694765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4051688" cy="7328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2059652" y="3581668"/>
            <a:ext cx="4156254" cy="1313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20"/>
              </a:lnSpc>
            </a:pPr>
            <a:r>
              <a:rPr lang="en-US" sz="380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QUANTITATIVE </a:t>
            </a:r>
          </a:p>
          <a:p>
            <a:pPr algn="l">
              <a:lnSpc>
                <a:spcPts val="5320"/>
              </a:lnSpc>
            </a:pPr>
            <a:r>
              <a:rPr lang="en-US" sz="380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METHOD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059652" y="6503523"/>
            <a:ext cx="4156254" cy="1313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20"/>
              </a:lnSpc>
            </a:pPr>
            <a:r>
              <a:rPr lang="en-US" sz="380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QUALITATIVE </a:t>
            </a:r>
          </a:p>
          <a:p>
            <a:pPr algn="l">
              <a:lnSpc>
                <a:spcPts val="5320"/>
              </a:lnSpc>
            </a:pPr>
            <a:r>
              <a:rPr lang="en-US" sz="380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METHOD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7389944" y="6256825"/>
            <a:ext cx="9104784" cy="1825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99"/>
              </a:lnSpc>
            </a:pPr>
            <a:r>
              <a:rPr lang="en-US" sz="3499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Lorem ipsum dolor sit amet, consectetur adipiscing elit. Morbi vitae mauris ut nunc feugiat tincidunt ac et purus. </a:t>
            </a:r>
          </a:p>
        </p:txBody>
      </p:sp>
      <p:sp>
        <p:nvSpPr>
          <p:cNvPr id="24" name="AutoShape 24"/>
          <p:cNvSpPr/>
          <p:nvPr/>
        </p:nvSpPr>
        <p:spPr>
          <a:xfrm rot="-5369237">
            <a:off x="5617498" y="4209683"/>
            <a:ext cx="2128873" cy="0"/>
          </a:xfrm>
          <a:prstGeom prst="line">
            <a:avLst/>
          </a:prstGeom>
          <a:ln w="133350" cap="flat">
            <a:solidFill>
              <a:srgbClr val="B2E69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5" name="AutoShape 25"/>
          <p:cNvSpPr/>
          <p:nvPr/>
        </p:nvSpPr>
        <p:spPr>
          <a:xfrm rot="-5369237">
            <a:off x="5617498" y="7131538"/>
            <a:ext cx="2128873" cy="0"/>
          </a:xfrm>
          <a:prstGeom prst="line">
            <a:avLst/>
          </a:prstGeom>
          <a:ln w="133350" cap="flat">
            <a:solidFill>
              <a:srgbClr val="B2E69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6" name="Freeform 26"/>
          <p:cNvSpPr/>
          <p:nvPr/>
        </p:nvSpPr>
        <p:spPr>
          <a:xfrm rot="9999176" flipH="1">
            <a:off x="-1316676" y="171656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1427048" y="3978076"/>
            <a:ext cx="3490544" cy="4208359"/>
            <a:chOff x="0" y="0"/>
            <a:chExt cx="919320" cy="110837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919320" cy="1108374"/>
            </a:xfrm>
            <a:custGeom>
              <a:avLst/>
              <a:gdLst/>
              <a:ahLst/>
              <a:cxnLst/>
              <a:rect l="l" t="t" r="r" b="b"/>
              <a:pathLst>
                <a:path w="919320" h="1108374">
                  <a:moveTo>
                    <a:pt x="0" y="0"/>
                  </a:moveTo>
                  <a:lnTo>
                    <a:pt x="919320" y="0"/>
                  </a:lnTo>
                  <a:lnTo>
                    <a:pt x="919320" y="1108374"/>
                  </a:lnTo>
                  <a:lnTo>
                    <a:pt x="0" y="1108374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919320" cy="11464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548279" y="687305"/>
            <a:ext cx="9191441" cy="1730229"/>
            <a:chOff x="0" y="0"/>
            <a:chExt cx="2420791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420791" cy="455698"/>
            </a:xfrm>
            <a:custGeom>
              <a:avLst/>
              <a:gdLst/>
              <a:ahLst/>
              <a:cxnLst/>
              <a:rect l="l" t="t" r="r" b="b"/>
              <a:pathLst>
                <a:path w="2420791" h="455698">
                  <a:moveTo>
                    <a:pt x="0" y="0"/>
                  </a:moveTo>
                  <a:lnTo>
                    <a:pt x="2420791" y="0"/>
                  </a:lnTo>
                  <a:lnTo>
                    <a:pt x="2420791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420791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 rot="-1536545" flipH="1">
            <a:off x="16487867" y="-6185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4543721" y="904875"/>
            <a:ext cx="9200557" cy="11257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IMPLEMENTATION 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14350" y="9217398"/>
            <a:ext cx="17259300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Presentation by Alexander Aronowitz | Business Marketing | 2024 | Rimberio University 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171065" y="4200158"/>
            <a:ext cx="4002511" cy="646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20"/>
              </a:lnSpc>
            </a:pPr>
            <a:r>
              <a:rPr lang="en-US" sz="380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PHASE 1</a:t>
            </a:r>
          </a:p>
        </p:txBody>
      </p:sp>
      <p:sp>
        <p:nvSpPr>
          <p:cNvPr id="18" name="AutoShape 18"/>
          <p:cNvSpPr/>
          <p:nvPr/>
        </p:nvSpPr>
        <p:spPr>
          <a:xfrm>
            <a:off x="2932173" y="3260046"/>
            <a:ext cx="12423654" cy="0"/>
          </a:xfrm>
          <a:prstGeom prst="line">
            <a:avLst/>
          </a:prstGeom>
          <a:ln w="133350" cap="flat">
            <a:solidFill>
              <a:srgbClr val="B2E69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9" name="Freeform 19"/>
          <p:cNvSpPr/>
          <p:nvPr/>
        </p:nvSpPr>
        <p:spPr>
          <a:xfrm rot="9999176" flipH="1">
            <a:off x="-1316676" y="171656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20" name="Group 20"/>
          <p:cNvGrpSpPr/>
          <p:nvPr/>
        </p:nvGrpSpPr>
        <p:grpSpPr>
          <a:xfrm>
            <a:off x="2932173" y="3326721"/>
            <a:ext cx="480294" cy="655427"/>
            <a:chOff x="0" y="0"/>
            <a:chExt cx="126497" cy="172623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26497" cy="172623"/>
            </a:xfrm>
            <a:custGeom>
              <a:avLst/>
              <a:gdLst/>
              <a:ahLst/>
              <a:cxnLst/>
              <a:rect l="l" t="t" r="r" b="b"/>
              <a:pathLst>
                <a:path w="126497" h="172623">
                  <a:moveTo>
                    <a:pt x="0" y="0"/>
                  </a:moveTo>
                  <a:lnTo>
                    <a:pt x="126497" y="0"/>
                  </a:lnTo>
                  <a:lnTo>
                    <a:pt x="126497" y="172623"/>
                  </a:lnTo>
                  <a:lnTo>
                    <a:pt x="0" y="172623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38100"/>
              <a:ext cx="126497" cy="2107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8903853" y="3326721"/>
            <a:ext cx="480294" cy="655427"/>
            <a:chOff x="0" y="0"/>
            <a:chExt cx="126497" cy="172623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26497" cy="172623"/>
            </a:xfrm>
            <a:custGeom>
              <a:avLst/>
              <a:gdLst/>
              <a:ahLst/>
              <a:cxnLst/>
              <a:rect l="l" t="t" r="r" b="b"/>
              <a:pathLst>
                <a:path w="126497" h="172623">
                  <a:moveTo>
                    <a:pt x="0" y="0"/>
                  </a:moveTo>
                  <a:lnTo>
                    <a:pt x="126497" y="0"/>
                  </a:lnTo>
                  <a:lnTo>
                    <a:pt x="126497" y="172623"/>
                  </a:lnTo>
                  <a:lnTo>
                    <a:pt x="0" y="172623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0" y="-38100"/>
              <a:ext cx="126497" cy="2107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4875533" y="3326721"/>
            <a:ext cx="480294" cy="655427"/>
            <a:chOff x="0" y="0"/>
            <a:chExt cx="126497" cy="172623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26497" cy="172623"/>
            </a:xfrm>
            <a:custGeom>
              <a:avLst/>
              <a:gdLst/>
              <a:ahLst/>
              <a:cxnLst/>
              <a:rect l="l" t="t" r="r" b="b"/>
              <a:pathLst>
                <a:path w="126497" h="172623">
                  <a:moveTo>
                    <a:pt x="0" y="0"/>
                  </a:moveTo>
                  <a:lnTo>
                    <a:pt x="126497" y="0"/>
                  </a:lnTo>
                  <a:lnTo>
                    <a:pt x="126497" y="172623"/>
                  </a:lnTo>
                  <a:lnTo>
                    <a:pt x="0" y="172623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0" y="-38100"/>
              <a:ext cx="126497" cy="2107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7398728" y="3982147"/>
            <a:ext cx="3490544" cy="4208359"/>
            <a:chOff x="0" y="0"/>
            <a:chExt cx="919320" cy="1108374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919320" cy="1108374"/>
            </a:xfrm>
            <a:custGeom>
              <a:avLst/>
              <a:gdLst/>
              <a:ahLst/>
              <a:cxnLst/>
              <a:rect l="l" t="t" r="r" b="b"/>
              <a:pathLst>
                <a:path w="919320" h="1108374">
                  <a:moveTo>
                    <a:pt x="0" y="0"/>
                  </a:moveTo>
                  <a:lnTo>
                    <a:pt x="919320" y="0"/>
                  </a:lnTo>
                  <a:lnTo>
                    <a:pt x="919320" y="1108374"/>
                  </a:lnTo>
                  <a:lnTo>
                    <a:pt x="0" y="1108374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31" name="TextBox 31"/>
            <p:cNvSpPr txBox="1"/>
            <p:nvPr/>
          </p:nvSpPr>
          <p:spPr>
            <a:xfrm>
              <a:off x="0" y="-38100"/>
              <a:ext cx="919320" cy="11464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13370408" y="3986219"/>
            <a:ext cx="3490544" cy="4208359"/>
            <a:chOff x="0" y="0"/>
            <a:chExt cx="919320" cy="1108374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919320" cy="1108374"/>
            </a:xfrm>
            <a:custGeom>
              <a:avLst/>
              <a:gdLst/>
              <a:ahLst/>
              <a:cxnLst/>
              <a:rect l="l" t="t" r="r" b="b"/>
              <a:pathLst>
                <a:path w="919320" h="1108374">
                  <a:moveTo>
                    <a:pt x="0" y="0"/>
                  </a:moveTo>
                  <a:lnTo>
                    <a:pt x="919320" y="0"/>
                  </a:lnTo>
                  <a:lnTo>
                    <a:pt x="919320" y="1108374"/>
                  </a:lnTo>
                  <a:lnTo>
                    <a:pt x="0" y="1108374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34" name="TextBox 34"/>
            <p:cNvSpPr txBox="1"/>
            <p:nvPr/>
          </p:nvSpPr>
          <p:spPr>
            <a:xfrm>
              <a:off x="0" y="-38100"/>
              <a:ext cx="919320" cy="11464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5" name="TextBox 35"/>
          <p:cNvSpPr txBox="1"/>
          <p:nvPr/>
        </p:nvSpPr>
        <p:spPr>
          <a:xfrm>
            <a:off x="1590466" y="5377397"/>
            <a:ext cx="3163708" cy="2444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Lorem ipsum dolor sit amet, consectetur adipiscing elit.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7142745" y="4200158"/>
            <a:ext cx="4002511" cy="646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20"/>
              </a:lnSpc>
            </a:pPr>
            <a:r>
              <a:rPr lang="en-US" sz="380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PHASE 2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3116930" y="4200158"/>
            <a:ext cx="4002511" cy="646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20"/>
              </a:lnSpc>
            </a:pPr>
            <a:r>
              <a:rPr lang="en-US" sz="380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PHASE 3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7562146" y="5377397"/>
            <a:ext cx="3163708" cy="2444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Lorem ipsum dolor sit amet, consectetur adipiscing elit.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3533826" y="5377397"/>
            <a:ext cx="3163708" cy="2444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Lorem ipsum dolor sit amet, consectetur adipiscing elit.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5727381" y="687305"/>
            <a:ext cx="6833238" cy="1730229"/>
            <a:chOff x="0" y="0"/>
            <a:chExt cx="1799700" cy="45569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799700" cy="455698"/>
            </a:xfrm>
            <a:custGeom>
              <a:avLst/>
              <a:gdLst/>
              <a:ahLst/>
              <a:cxnLst/>
              <a:rect l="l" t="t" r="r" b="b"/>
              <a:pathLst>
                <a:path w="1799700" h="455698">
                  <a:moveTo>
                    <a:pt x="0" y="0"/>
                  </a:moveTo>
                  <a:lnTo>
                    <a:pt x="1799700" y="0"/>
                  </a:lnTo>
                  <a:lnTo>
                    <a:pt x="1799700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799700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5910979" y="904875"/>
            <a:ext cx="6466041" cy="11257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RESULT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8700" y="3300167"/>
            <a:ext cx="7998308" cy="3683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99"/>
              </a:lnSpc>
            </a:pPr>
            <a:r>
              <a:rPr lang="en-US" sz="3499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Lorem ipsum dolor sit amet, consectetur adipiscing elit. Morbi vitae mauris ut nunc feugiat tincidunt ac et purus. Suspendisse et cursus dui. Vivamus lacinia orci ut nibh luctus pulvinar.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14350" y="9217398"/>
            <a:ext cx="17259300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Presentation by Alexander Aronowitz | Business Marketing | 2024 | Rimberio University </a:t>
            </a:r>
          </a:p>
        </p:txBody>
      </p:sp>
      <p:sp>
        <p:nvSpPr>
          <p:cNvPr id="14" name="Freeform 14"/>
          <p:cNvSpPr/>
          <p:nvPr/>
        </p:nvSpPr>
        <p:spPr>
          <a:xfrm>
            <a:off x="-1109662" y="-911620"/>
            <a:ext cx="2942276" cy="2942276"/>
          </a:xfrm>
          <a:custGeom>
            <a:avLst/>
            <a:gdLst/>
            <a:ahLst/>
            <a:cxnLst/>
            <a:rect l="l" t="t" r="r" b="b"/>
            <a:pathLst>
              <a:path w="2942276" h="2942276">
                <a:moveTo>
                  <a:pt x="0" y="0"/>
                </a:moveTo>
                <a:lnTo>
                  <a:pt x="2942276" y="0"/>
                </a:lnTo>
                <a:lnTo>
                  <a:pt x="2942276" y="2942276"/>
                </a:lnTo>
                <a:lnTo>
                  <a:pt x="0" y="29422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 flipH="1">
            <a:off x="15561698" y="480251"/>
            <a:ext cx="3395204" cy="1049427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3395204" y="0"/>
                </a:moveTo>
                <a:lnTo>
                  <a:pt x="0" y="0"/>
                </a:lnTo>
                <a:lnTo>
                  <a:pt x="0" y="1049427"/>
                </a:lnTo>
                <a:lnTo>
                  <a:pt x="3395204" y="1049427"/>
                </a:lnTo>
                <a:lnTo>
                  <a:pt x="3395204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996855" y="2607420"/>
            <a:ext cx="6102047" cy="5929423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1427048" y="3978076"/>
            <a:ext cx="3490544" cy="4208359"/>
            <a:chOff x="0" y="0"/>
            <a:chExt cx="919320" cy="110837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919320" cy="1108374"/>
            </a:xfrm>
            <a:custGeom>
              <a:avLst/>
              <a:gdLst/>
              <a:ahLst/>
              <a:cxnLst/>
              <a:rect l="l" t="t" r="r" b="b"/>
              <a:pathLst>
                <a:path w="919320" h="1108374">
                  <a:moveTo>
                    <a:pt x="0" y="0"/>
                  </a:moveTo>
                  <a:lnTo>
                    <a:pt x="919320" y="0"/>
                  </a:lnTo>
                  <a:lnTo>
                    <a:pt x="919320" y="1108374"/>
                  </a:lnTo>
                  <a:lnTo>
                    <a:pt x="0" y="1108374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919320" cy="11464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5845512" y="687305"/>
            <a:ext cx="6596976" cy="1730229"/>
            <a:chOff x="0" y="0"/>
            <a:chExt cx="1737475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737475" cy="455698"/>
            </a:xfrm>
            <a:custGeom>
              <a:avLst/>
              <a:gdLst/>
              <a:ahLst/>
              <a:cxnLst/>
              <a:rect l="l" t="t" r="r" b="b"/>
              <a:pathLst>
                <a:path w="1737475" h="455698">
                  <a:moveTo>
                    <a:pt x="0" y="0"/>
                  </a:moveTo>
                  <a:lnTo>
                    <a:pt x="1737475" y="0"/>
                  </a:lnTo>
                  <a:lnTo>
                    <a:pt x="1737475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1737475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5171070" y="904875"/>
            <a:ext cx="7945861" cy="11257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SOLUTION 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14350" y="9217398"/>
            <a:ext cx="17259300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Presentation by Alexander Aronowitz | Business Marketing | 2024 | Rimberio University 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171065" y="4200158"/>
            <a:ext cx="4002511" cy="646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20"/>
              </a:lnSpc>
            </a:pPr>
            <a:r>
              <a:rPr lang="en-US" sz="380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SOLUTION 1</a:t>
            </a:r>
          </a:p>
        </p:txBody>
      </p:sp>
      <p:sp>
        <p:nvSpPr>
          <p:cNvPr id="17" name="AutoShape 17"/>
          <p:cNvSpPr/>
          <p:nvPr/>
        </p:nvSpPr>
        <p:spPr>
          <a:xfrm>
            <a:off x="2932173" y="3260046"/>
            <a:ext cx="12423654" cy="0"/>
          </a:xfrm>
          <a:prstGeom prst="line">
            <a:avLst/>
          </a:prstGeom>
          <a:ln w="133350" cap="flat">
            <a:solidFill>
              <a:srgbClr val="B2E69D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8" name="Group 18"/>
          <p:cNvGrpSpPr/>
          <p:nvPr/>
        </p:nvGrpSpPr>
        <p:grpSpPr>
          <a:xfrm>
            <a:off x="2932173" y="3326721"/>
            <a:ext cx="480294" cy="655427"/>
            <a:chOff x="0" y="0"/>
            <a:chExt cx="126497" cy="172623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26497" cy="172623"/>
            </a:xfrm>
            <a:custGeom>
              <a:avLst/>
              <a:gdLst/>
              <a:ahLst/>
              <a:cxnLst/>
              <a:rect l="l" t="t" r="r" b="b"/>
              <a:pathLst>
                <a:path w="126497" h="172623">
                  <a:moveTo>
                    <a:pt x="0" y="0"/>
                  </a:moveTo>
                  <a:lnTo>
                    <a:pt x="126497" y="0"/>
                  </a:lnTo>
                  <a:lnTo>
                    <a:pt x="126497" y="172623"/>
                  </a:lnTo>
                  <a:lnTo>
                    <a:pt x="0" y="172623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126497" cy="2107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8903853" y="3326721"/>
            <a:ext cx="480294" cy="655427"/>
            <a:chOff x="0" y="0"/>
            <a:chExt cx="126497" cy="172623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26497" cy="172623"/>
            </a:xfrm>
            <a:custGeom>
              <a:avLst/>
              <a:gdLst/>
              <a:ahLst/>
              <a:cxnLst/>
              <a:rect l="l" t="t" r="r" b="b"/>
              <a:pathLst>
                <a:path w="126497" h="172623">
                  <a:moveTo>
                    <a:pt x="0" y="0"/>
                  </a:moveTo>
                  <a:lnTo>
                    <a:pt x="126497" y="0"/>
                  </a:lnTo>
                  <a:lnTo>
                    <a:pt x="126497" y="172623"/>
                  </a:lnTo>
                  <a:lnTo>
                    <a:pt x="0" y="172623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38100"/>
              <a:ext cx="126497" cy="2107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4875533" y="3326721"/>
            <a:ext cx="480294" cy="655427"/>
            <a:chOff x="0" y="0"/>
            <a:chExt cx="126497" cy="172623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26497" cy="172623"/>
            </a:xfrm>
            <a:custGeom>
              <a:avLst/>
              <a:gdLst/>
              <a:ahLst/>
              <a:cxnLst/>
              <a:rect l="l" t="t" r="r" b="b"/>
              <a:pathLst>
                <a:path w="126497" h="172623">
                  <a:moveTo>
                    <a:pt x="0" y="0"/>
                  </a:moveTo>
                  <a:lnTo>
                    <a:pt x="126497" y="0"/>
                  </a:lnTo>
                  <a:lnTo>
                    <a:pt x="126497" y="172623"/>
                  </a:lnTo>
                  <a:lnTo>
                    <a:pt x="0" y="172623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0" y="-38100"/>
              <a:ext cx="126497" cy="2107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7398728" y="3982147"/>
            <a:ext cx="3490544" cy="4208359"/>
            <a:chOff x="0" y="0"/>
            <a:chExt cx="919320" cy="1108374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919320" cy="1108374"/>
            </a:xfrm>
            <a:custGeom>
              <a:avLst/>
              <a:gdLst/>
              <a:ahLst/>
              <a:cxnLst/>
              <a:rect l="l" t="t" r="r" b="b"/>
              <a:pathLst>
                <a:path w="919320" h="1108374">
                  <a:moveTo>
                    <a:pt x="0" y="0"/>
                  </a:moveTo>
                  <a:lnTo>
                    <a:pt x="919320" y="0"/>
                  </a:lnTo>
                  <a:lnTo>
                    <a:pt x="919320" y="1108374"/>
                  </a:lnTo>
                  <a:lnTo>
                    <a:pt x="0" y="1108374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0" y="-38100"/>
              <a:ext cx="919320" cy="11464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13370408" y="3986219"/>
            <a:ext cx="3490544" cy="4208359"/>
            <a:chOff x="0" y="0"/>
            <a:chExt cx="919320" cy="1108374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919320" cy="1108374"/>
            </a:xfrm>
            <a:custGeom>
              <a:avLst/>
              <a:gdLst/>
              <a:ahLst/>
              <a:cxnLst/>
              <a:rect l="l" t="t" r="r" b="b"/>
              <a:pathLst>
                <a:path w="919320" h="1108374">
                  <a:moveTo>
                    <a:pt x="0" y="0"/>
                  </a:moveTo>
                  <a:lnTo>
                    <a:pt x="919320" y="0"/>
                  </a:lnTo>
                  <a:lnTo>
                    <a:pt x="919320" y="1108374"/>
                  </a:lnTo>
                  <a:lnTo>
                    <a:pt x="0" y="1108374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32" name="TextBox 32"/>
            <p:cNvSpPr txBox="1"/>
            <p:nvPr/>
          </p:nvSpPr>
          <p:spPr>
            <a:xfrm>
              <a:off x="0" y="-38100"/>
              <a:ext cx="919320" cy="11464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3" name="TextBox 33"/>
          <p:cNvSpPr txBox="1"/>
          <p:nvPr/>
        </p:nvSpPr>
        <p:spPr>
          <a:xfrm>
            <a:off x="1590466" y="5377397"/>
            <a:ext cx="3163708" cy="2444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Lorem ipsum dolor sit amet, consectetur adipiscing elit.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7142745" y="4200158"/>
            <a:ext cx="4002511" cy="646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20"/>
              </a:lnSpc>
            </a:pPr>
            <a:r>
              <a:rPr lang="en-US" sz="380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SOLUTION 2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3116930" y="4200158"/>
            <a:ext cx="4002511" cy="646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20"/>
              </a:lnSpc>
            </a:pPr>
            <a:r>
              <a:rPr lang="en-US" sz="380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SOLUTION 3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7562146" y="5377397"/>
            <a:ext cx="3163708" cy="2444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Lorem ipsum dolor sit amet, consectetur adipiscing elit.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3533826" y="5377397"/>
            <a:ext cx="3163708" cy="2444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Lorem ipsum dolor sit amet, consectetur adipiscing elit.</a:t>
            </a:r>
          </a:p>
        </p:txBody>
      </p:sp>
      <p:sp>
        <p:nvSpPr>
          <p:cNvPr id="38" name="Freeform 38"/>
          <p:cNvSpPr/>
          <p:nvPr/>
        </p:nvSpPr>
        <p:spPr>
          <a:xfrm>
            <a:off x="17119441" y="559518"/>
            <a:ext cx="2942276" cy="2942276"/>
          </a:xfrm>
          <a:custGeom>
            <a:avLst/>
            <a:gdLst/>
            <a:ahLst/>
            <a:cxnLst/>
            <a:rect l="l" t="t" r="r" b="b"/>
            <a:pathLst>
              <a:path w="2942276" h="2942276">
                <a:moveTo>
                  <a:pt x="0" y="0"/>
                </a:moveTo>
                <a:lnTo>
                  <a:pt x="2942276" y="0"/>
                </a:lnTo>
                <a:lnTo>
                  <a:pt x="2942276" y="2942277"/>
                </a:lnTo>
                <a:lnTo>
                  <a:pt x="0" y="29422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9" name="Freeform 39"/>
          <p:cNvSpPr/>
          <p:nvPr/>
        </p:nvSpPr>
        <p:spPr>
          <a:xfrm flipH="1">
            <a:off x="-1183252" y="2277294"/>
            <a:ext cx="3395204" cy="1049427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3395204" y="0"/>
                </a:moveTo>
                <a:lnTo>
                  <a:pt x="0" y="0"/>
                </a:lnTo>
                <a:lnTo>
                  <a:pt x="0" y="1049427"/>
                </a:lnTo>
                <a:lnTo>
                  <a:pt x="3395204" y="1049427"/>
                </a:lnTo>
                <a:lnTo>
                  <a:pt x="3395204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1028700" y="1505943"/>
            <a:ext cx="16230600" cy="6526651"/>
            <a:chOff x="0" y="0"/>
            <a:chExt cx="4274726" cy="171895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74726" cy="1718953"/>
            </a:xfrm>
            <a:custGeom>
              <a:avLst/>
              <a:gdLst/>
              <a:ahLst/>
              <a:cxnLst/>
              <a:rect l="l" t="t" r="r" b="b"/>
              <a:pathLst>
                <a:path w="4274726" h="1718953">
                  <a:moveTo>
                    <a:pt x="0" y="0"/>
                  </a:moveTo>
                  <a:lnTo>
                    <a:pt x="4274726" y="0"/>
                  </a:lnTo>
                  <a:lnTo>
                    <a:pt x="4274726" y="1718953"/>
                  </a:lnTo>
                  <a:lnTo>
                    <a:pt x="0" y="171895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274726" cy="17570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5139012" y="687305"/>
            <a:ext cx="8009976" cy="173022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2246042" y="3205755"/>
            <a:ext cx="13795916" cy="4302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Lorem ipsum dolor sit amet, consectetur adipiscing elit. Morbi vitae mauris ut nunc feugiat tincidunt ac et purus. Suspendisse et cursus dui. Vivamus lacinia orci ut nibh luctus pulvinar.</a:t>
            </a:r>
          </a:p>
          <a:p>
            <a:pPr algn="ctr">
              <a:lnSpc>
                <a:spcPts val="4899"/>
              </a:lnSpc>
            </a:pPr>
            <a:endParaRPr lang="en-US" sz="3499">
              <a:solidFill>
                <a:srgbClr val="000000"/>
              </a:solidFill>
              <a:latin typeface="Nunito Bold"/>
              <a:ea typeface="Nunito Bold"/>
              <a:cs typeface="Nunito Bold"/>
              <a:sym typeface="Nunito Bold"/>
            </a:endParaRPr>
          </a:p>
          <a:p>
            <a:pPr algn="ctr">
              <a:lnSpc>
                <a:spcPts val="4899"/>
              </a:lnSpc>
            </a:pPr>
            <a:r>
              <a:rPr lang="en-US" sz="3499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Donec imperdiet nisl nec magna pellentesque, vitae eleifend odio sodales. Donec aliquet ex bibendum, pellentesque nunc sed, interdum enim.</a:t>
            </a:r>
          </a:p>
        </p:txBody>
      </p:sp>
      <p:sp>
        <p:nvSpPr>
          <p:cNvPr id="15" name="Freeform 15"/>
          <p:cNvSpPr/>
          <p:nvPr/>
        </p:nvSpPr>
        <p:spPr>
          <a:xfrm>
            <a:off x="15824275" y="6533193"/>
            <a:ext cx="1949375" cy="1949375"/>
          </a:xfrm>
          <a:custGeom>
            <a:avLst/>
            <a:gdLst/>
            <a:ahLst/>
            <a:cxnLst/>
            <a:rect l="l" t="t" r="r" b="b"/>
            <a:pathLst>
              <a:path w="1949375" h="1949375">
                <a:moveTo>
                  <a:pt x="0" y="0"/>
                </a:moveTo>
                <a:lnTo>
                  <a:pt x="1949375" y="0"/>
                </a:lnTo>
                <a:lnTo>
                  <a:pt x="1949375" y="1949375"/>
                </a:lnTo>
                <a:lnTo>
                  <a:pt x="0" y="19493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-668902" y="1028700"/>
            <a:ext cx="3395204" cy="1049427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4543721" y="904875"/>
            <a:ext cx="9200557" cy="11257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CONCLUSION 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514350" y="9217398"/>
            <a:ext cx="17259300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Presentation by Alexander Aronowitz | Business Marketing | 2024 | Rimberio University 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1028700" y="1505943"/>
            <a:ext cx="16230600" cy="6700227"/>
            <a:chOff x="0" y="0"/>
            <a:chExt cx="4274726" cy="176466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74726" cy="1764669"/>
            </a:xfrm>
            <a:custGeom>
              <a:avLst/>
              <a:gdLst/>
              <a:ahLst/>
              <a:cxnLst/>
              <a:rect l="l" t="t" r="r" b="b"/>
              <a:pathLst>
                <a:path w="4274726" h="1764669">
                  <a:moveTo>
                    <a:pt x="0" y="0"/>
                  </a:moveTo>
                  <a:lnTo>
                    <a:pt x="4274726" y="0"/>
                  </a:lnTo>
                  <a:lnTo>
                    <a:pt x="4274726" y="1764669"/>
                  </a:lnTo>
                  <a:lnTo>
                    <a:pt x="0" y="1764669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274726" cy="18027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272999" y="687305"/>
            <a:ext cx="9742003" cy="1730229"/>
            <a:chOff x="0" y="0"/>
            <a:chExt cx="2565795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565795" cy="455698"/>
            </a:xfrm>
            <a:custGeom>
              <a:avLst/>
              <a:gdLst/>
              <a:ahLst/>
              <a:cxnLst/>
              <a:rect l="l" t="t" r="r" b="b"/>
              <a:pathLst>
                <a:path w="2565795" h="455698">
                  <a:moveTo>
                    <a:pt x="0" y="0"/>
                  </a:moveTo>
                  <a:lnTo>
                    <a:pt x="2565795" y="0"/>
                  </a:lnTo>
                  <a:lnTo>
                    <a:pt x="2565795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565795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15824275" y="6533193"/>
            <a:ext cx="1949375" cy="1949375"/>
          </a:xfrm>
          <a:custGeom>
            <a:avLst/>
            <a:gdLst/>
            <a:ahLst/>
            <a:cxnLst/>
            <a:rect l="l" t="t" r="r" b="b"/>
            <a:pathLst>
              <a:path w="1949375" h="1949375">
                <a:moveTo>
                  <a:pt x="0" y="0"/>
                </a:moveTo>
                <a:lnTo>
                  <a:pt x="1949375" y="0"/>
                </a:lnTo>
                <a:lnTo>
                  <a:pt x="1949375" y="1949375"/>
                </a:lnTo>
                <a:lnTo>
                  <a:pt x="0" y="19493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-668902" y="1028700"/>
            <a:ext cx="3395204" cy="1049427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682993" y="3156442"/>
            <a:ext cx="417900" cy="428815"/>
          </a:xfrm>
          <a:custGeom>
            <a:avLst/>
            <a:gdLst/>
            <a:ahLst/>
            <a:cxnLst/>
            <a:rect l="l" t="t" r="r" b="b"/>
            <a:pathLst>
              <a:path w="417900" h="428815">
                <a:moveTo>
                  <a:pt x="0" y="0"/>
                </a:moveTo>
                <a:lnTo>
                  <a:pt x="417899" y="0"/>
                </a:lnTo>
                <a:lnTo>
                  <a:pt x="417899" y="428815"/>
                </a:lnTo>
                <a:lnTo>
                  <a:pt x="0" y="42881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2246042" y="3824880"/>
            <a:ext cx="13795916" cy="1206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99"/>
              </a:lnSpc>
            </a:pPr>
            <a:r>
              <a:rPr lang="en-US" sz="3499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Lorem ipsum dolor sit amet, consectetur adipiscing elit. Morbi vitae mauris ut nunc feugiat tincidunt ac et purus.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4543721" y="904875"/>
            <a:ext cx="9200557" cy="11257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RECOMMENDATIONS 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514350" y="9217398"/>
            <a:ext cx="17259300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Presentation by Alexander Aronowitz | Business Marketing | 2024 | Rimberio University 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246042" y="3009535"/>
            <a:ext cx="6580227" cy="646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20"/>
              </a:lnSpc>
            </a:pPr>
            <a:r>
              <a:rPr lang="en-US" sz="380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RECOMMENDATION 1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2246042" y="5621930"/>
            <a:ext cx="6580227" cy="646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20"/>
              </a:lnSpc>
            </a:pPr>
            <a:r>
              <a:rPr lang="en-US" sz="380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RECOMMENDATION 2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246042" y="6439810"/>
            <a:ext cx="13795916" cy="1206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99"/>
              </a:lnSpc>
            </a:pPr>
            <a:r>
              <a:rPr lang="en-US" sz="3499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Lorem ipsum dolor sit amet, consectetur adipiscing elit. Morbi vitae mauris ut nunc feugiat tincidunt ac et purus.</a:t>
            </a:r>
          </a:p>
        </p:txBody>
      </p:sp>
      <p:sp>
        <p:nvSpPr>
          <p:cNvPr id="23" name="Freeform 23"/>
          <p:cNvSpPr/>
          <p:nvPr/>
        </p:nvSpPr>
        <p:spPr>
          <a:xfrm>
            <a:off x="1682993" y="5768838"/>
            <a:ext cx="417900" cy="428815"/>
          </a:xfrm>
          <a:custGeom>
            <a:avLst/>
            <a:gdLst/>
            <a:ahLst/>
            <a:cxnLst/>
            <a:rect l="l" t="t" r="r" b="b"/>
            <a:pathLst>
              <a:path w="417900" h="428815">
                <a:moveTo>
                  <a:pt x="0" y="0"/>
                </a:moveTo>
                <a:lnTo>
                  <a:pt x="417899" y="0"/>
                </a:lnTo>
                <a:lnTo>
                  <a:pt x="417899" y="428815"/>
                </a:lnTo>
                <a:lnTo>
                  <a:pt x="0" y="42881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5" name="Freeform 5"/>
          <p:cNvSpPr/>
          <p:nvPr/>
        </p:nvSpPr>
        <p:spPr>
          <a:xfrm>
            <a:off x="296667" y="687305"/>
            <a:ext cx="1949375" cy="1949375"/>
          </a:xfrm>
          <a:custGeom>
            <a:avLst/>
            <a:gdLst/>
            <a:ahLst/>
            <a:cxnLst/>
            <a:rect l="l" t="t" r="r" b="b"/>
            <a:pathLst>
              <a:path w="1949375" h="1949375">
                <a:moveTo>
                  <a:pt x="0" y="0"/>
                </a:moveTo>
                <a:lnTo>
                  <a:pt x="1949375" y="0"/>
                </a:lnTo>
                <a:lnTo>
                  <a:pt x="1949375" y="1949375"/>
                </a:lnTo>
                <a:lnTo>
                  <a:pt x="0" y="19493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028700" y="1505943"/>
            <a:ext cx="16230600" cy="6382179"/>
            <a:chOff x="0" y="0"/>
            <a:chExt cx="4274726" cy="168090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274726" cy="1680903"/>
            </a:xfrm>
            <a:custGeom>
              <a:avLst/>
              <a:gdLst/>
              <a:ahLst/>
              <a:cxnLst/>
              <a:rect l="l" t="t" r="r" b="b"/>
              <a:pathLst>
                <a:path w="4274726" h="1680903">
                  <a:moveTo>
                    <a:pt x="0" y="0"/>
                  </a:moveTo>
                  <a:lnTo>
                    <a:pt x="4274726" y="0"/>
                  </a:lnTo>
                  <a:lnTo>
                    <a:pt x="4274726" y="1680903"/>
                  </a:lnTo>
                  <a:lnTo>
                    <a:pt x="0" y="168090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4274726" cy="17190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4272999" y="687305"/>
            <a:ext cx="9742003" cy="1730229"/>
            <a:chOff x="0" y="0"/>
            <a:chExt cx="2565795" cy="45569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565795" cy="455698"/>
            </a:xfrm>
            <a:custGeom>
              <a:avLst/>
              <a:gdLst/>
              <a:ahLst/>
              <a:cxnLst/>
              <a:rect l="l" t="t" r="r" b="b"/>
              <a:pathLst>
                <a:path w="2565795" h="455698">
                  <a:moveTo>
                    <a:pt x="0" y="0"/>
                  </a:moveTo>
                  <a:lnTo>
                    <a:pt x="2565795" y="0"/>
                  </a:lnTo>
                  <a:lnTo>
                    <a:pt x="2565795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2565795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15561698" y="981230"/>
            <a:ext cx="3395204" cy="1049427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0" y="0"/>
                </a:moveTo>
                <a:lnTo>
                  <a:pt x="3395204" y="0"/>
                </a:lnTo>
                <a:lnTo>
                  <a:pt x="3395204" y="1049426"/>
                </a:lnTo>
                <a:lnTo>
                  <a:pt x="0" y="10494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2246042" y="3598815"/>
            <a:ext cx="12720924" cy="587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99"/>
              </a:lnSpc>
            </a:pPr>
            <a:r>
              <a:rPr lang="en-US" sz="3499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Lorem ipsum dolor sit amet, consectetur adipiscing elit.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543721" y="904875"/>
            <a:ext cx="9200557" cy="11257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REFERENCES 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514350" y="9217398"/>
            <a:ext cx="17259300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Presentation by Alexander Aronowitz | Business Marketing | 2024 | Rimberio University 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246042" y="3009535"/>
            <a:ext cx="6580227" cy="646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20"/>
              </a:lnSpc>
            </a:pPr>
            <a:r>
              <a:rPr lang="en-US" sz="380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REFERENCES 1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246042" y="4444000"/>
            <a:ext cx="6580227" cy="646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20"/>
              </a:lnSpc>
            </a:pPr>
            <a:r>
              <a:rPr lang="en-US" sz="380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REFERENCES 2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2246042" y="5857163"/>
            <a:ext cx="6580227" cy="646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20"/>
              </a:lnSpc>
            </a:pPr>
            <a:r>
              <a:rPr lang="en-US" sz="380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REFERENCES 2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246042" y="5012613"/>
            <a:ext cx="12720924" cy="587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99"/>
              </a:lnSpc>
            </a:pPr>
            <a:r>
              <a:rPr lang="en-US" sz="3499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Lorem ipsum dolor sit amet, consectetur adipiscing elit.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2246042" y="6409613"/>
            <a:ext cx="12720924" cy="587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99"/>
              </a:lnSpc>
            </a:pPr>
            <a:r>
              <a:rPr lang="en-US" sz="3499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Lorem ipsum dolor sit amet, consectetur adipiscing elit.</a:t>
            </a:r>
          </a:p>
        </p:txBody>
      </p:sp>
      <p:sp>
        <p:nvSpPr>
          <p:cNvPr id="24" name="Freeform 24"/>
          <p:cNvSpPr/>
          <p:nvPr/>
        </p:nvSpPr>
        <p:spPr>
          <a:xfrm>
            <a:off x="1672742" y="3168359"/>
            <a:ext cx="404981" cy="404981"/>
          </a:xfrm>
          <a:custGeom>
            <a:avLst/>
            <a:gdLst/>
            <a:ahLst/>
            <a:cxnLst/>
            <a:rect l="l" t="t" r="r" b="b"/>
            <a:pathLst>
              <a:path w="404981" h="404981">
                <a:moveTo>
                  <a:pt x="0" y="0"/>
                </a:moveTo>
                <a:lnTo>
                  <a:pt x="404981" y="0"/>
                </a:lnTo>
                <a:lnTo>
                  <a:pt x="404981" y="404981"/>
                </a:lnTo>
                <a:lnTo>
                  <a:pt x="0" y="40498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1672742" y="4602824"/>
            <a:ext cx="404981" cy="404981"/>
          </a:xfrm>
          <a:custGeom>
            <a:avLst/>
            <a:gdLst/>
            <a:ahLst/>
            <a:cxnLst/>
            <a:rect l="l" t="t" r="r" b="b"/>
            <a:pathLst>
              <a:path w="404981" h="404981">
                <a:moveTo>
                  <a:pt x="0" y="0"/>
                </a:moveTo>
                <a:lnTo>
                  <a:pt x="404981" y="0"/>
                </a:lnTo>
                <a:lnTo>
                  <a:pt x="404981" y="404981"/>
                </a:lnTo>
                <a:lnTo>
                  <a:pt x="0" y="40498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1672742" y="6015988"/>
            <a:ext cx="404981" cy="404981"/>
          </a:xfrm>
          <a:custGeom>
            <a:avLst/>
            <a:gdLst/>
            <a:ahLst/>
            <a:cxnLst/>
            <a:rect l="l" t="t" r="r" b="b"/>
            <a:pathLst>
              <a:path w="404981" h="404981">
                <a:moveTo>
                  <a:pt x="0" y="0"/>
                </a:moveTo>
                <a:lnTo>
                  <a:pt x="404981" y="0"/>
                </a:lnTo>
                <a:lnTo>
                  <a:pt x="404981" y="404981"/>
                </a:lnTo>
                <a:lnTo>
                  <a:pt x="0" y="40498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447274" y="2737091"/>
            <a:ext cx="16230600" cy="6526651"/>
            <a:chOff x="0" y="0"/>
            <a:chExt cx="4274726" cy="171895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74726" cy="1718953"/>
            </a:xfrm>
            <a:custGeom>
              <a:avLst/>
              <a:gdLst/>
              <a:ahLst/>
              <a:cxnLst/>
              <a:rect l="l" t="t" r="r" b="b"/>
              <a:pathLst>
                <a:path w="4274726" h="1718953">
                  <a:moveTo>
                    <a:pt x="0" y="0"/>
                  </a:moveTo>
                  <a:lnTo>
                    <a:pt x="4274726" y="0"/>
                  </a:lnTo>
                  <a:lnTo>
                    <a:pt x="4274726" y="1718953"/>
                  </a:lnTo>
                  <a:lnTo>
                    <a:pt x="0" y="171895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274726" cy="17570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>
            <a:off x="-1109662" y="-911620"/>
            <a:ext cx="2942276" cy="2942276"/>
          </a:xfrm>
          <a:custGeom>
            <a:avLst/>
            <a:gdLst/>
            <a:ahLst/>
            <a:cxnLst/>
            <a:rect l="l" t="t" r="r" b="b"/>
            <a:pathLst>
              <a:path w="2942276" h="2942276">
                <a:moveTo>
                  <a:pt x="0" y="0"/>
                </a:moveTo>
                <a:lnTo>
                  <a:pt x="2942276" y="0"/>
                </a:lnTo>
                <a:lnTo>
                  <a:pt x="2942276" y="2942276"/>
                </a:lnTo>
                <a:lnTo>
                  <a:pt x="0" y="29422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6590398" y="6983167"/>
            <a:ext cx="3395204" cy="1049427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1" name="Ovale 20">
            <a:extLst>
              <a:ext uri="{FF2B5EF4-FFF2-40B4-BE49-F238E27FC236}">
                <a16:creationId xmlns:a16="http://schemas.microsoft.com/office/drawing/2014/main" id="{C0D91496-7379-8523-8B58-6C7607D551B7}"/>
              </a:ext>
            </a:extLst>
          </p:cNvPr>
          <p:cNvSpPr/>
          <p:nvPr/>
        </p:nvSpPr>
        <p:spPr>
          <a:xfrm>
            <a:off x="11201400" y="-2400300"/>
            <a:ext cx="8923976" cy="5015495"/>
          </a:xfrm>
          <a:prstGeom prst="ellipse">
            <a:avLst/>
          </a:prstGeom>
          <a:solidFill>
            <a:srgbClr val="B2E69D"/>
          </a:solidFill>
          <a:ln w="3175">
            <a:solidFill>
              <a:srgbClr val="B2E69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37C71B03-4F16-68CA-6A3A-6ED9D143FD9A}"/>
              </a:ext>
            </a:extLst>
          </p:cNvPr>
          <p:cNvSpPr txBox="1"/>
          <p:nvPr/>
        </p:nvSpPr>
        <p:spPr>
          <a:xfrm>
            <a:off x="12162476" y="486331"/>
            <a:ext cx="59731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6000" dirty="0">
                <a:latin typeface="Fredoka" panose="020B0604020202020204" charset="0"/>
              </a:rPr>
              <a:t>Step 2 out of 5</a:t>
            </a:r>
          </a:p>
        </p:txBody>
      </p:sp>
      <p:sp>
        <p:nvSpPr>
          <p:cNvPr id="9" name="TextBox 19">
            <a:extLst>
              <a:ext uri="{FF2B5EF4-FFF2-40B4-BE49-F238E27FC236}">
                <a16:creationId xmlns:a16="http://schemas.microsoft.com/office/drawing/2014/main" id="{81BEF27B-A013-D254-E4CB-86483B1D4BFC}"/>
              </a:ext>
            </a:extLst>
          </p:cNvPr>
          <p:cNvSpPr txBox="1"/>
          <p:nvPr/>
        </p:nvSpPr>
        <p:spPr>
          <a:xfrm>
            <a:off x="321469" y="4464172"/>
            <a:ext cx="17645062" cy="13446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13600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BACKGROUND</a:t>
            </a:r>
          </a:p>
        </p:txBody>
      </p:sp>
      <p:sp>
        <p:nvSpPr>
          <p:cNvPr id="15" name="TextBox 12">
            <a:extLst>
              <a:ext uri="{FF2B5EF4-FFF2-40B4-BE49-F238E27FC236}">
                <a16:creationId xmlns:a16="http://schemas.microsoft.com/office/drawing/2014/main" id="{98FDA71B-2CCD-A71A-45A0-39D82ADC6BDE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4BF5FB2B-641A-2CF3-455F-7D44ED3B4410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  <p:extLst>
      <p:ext uri="{BB962C8B-B14F-4D97-AF65-F5344CB8AC3E}">
        <p14:creationId xmlns:p14="http://schemas.microsoft.com/office/powerpoint/2010/main" val="21301869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4950938" y="688298"/>
            <a:ext cx="8009976" cy="173022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11">
            <a:extLst>
              <a:ext uri="{FF2B5EF4-FFF2-40B4-BE49-F238E27FC236}">
                <a16:creationId xmlns:a16="http://schemas.microsoft.com/office/drawing/2014/main" id="{FDE1EB6C-1FCC-B7FC-E706-403525B3AA90}"/>
              </a:ext>
            </a:extLst>
          </p:cNvPr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4BF35A3F-4B96-7408-0D4A-F3F626623309}"/>
                </a:ext>
              </a:extLst>
            </p:cNvPr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B3E36431-349C-2E9C-DC3C-8CA60F451BEA}"/>
                </a:ext>
              </a:extLst>
            </p:cNvPr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8" name="Freeform 15">
            <a:extLst>
              <a:ext uri="{FF2B5EF4-FFF2-40B4-BE49-F238E27FC236}">
                <a16:creationId xmlns:a16="http://schemas.microsoft.com/office/drawing/2014/main" id="{79C9D005-80B1-4EC7-2623-7C3804D47085}"/>
              </a:ext>
            </a:extLst>
          </p:cNvPr>
          <p:cNvSpPr/>
          <p:nvPr/>
        </p:nvSpPr>
        <p:spPr>
          <a:xfrm>
            <a:off x="15824275" y="6533193"/>
            <a:ext cx="1949375" cy="1949375"/>
          </a:xfrm>
          <a:custGeom>
            <a:avLst/>
            <a:gdLst/>
            <a:ahLst/>
            <a:cxnLst/>
            <a:rect l="l" t="t" r="r" b="b"/>
            <a:pathLst>
              <a:path w="1949375" h="1949375">
                <a:moveTo>
                  <a:pt x="0" y="0"/>
                </a:moveTo>
                <a:lnTo>
                  <a:pt x="1949375" y="0"/>
                </a:lnTo>
                <a:lnTo>
                  <a:pt x="1949375" y="1949375"/>
                </a:lnTo>
                <a:lnTo>
                  <a:pt x="0" y="19493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16">
            <a:extLst>
              <a:ext uri="{FF2B5EF4-FFF2-40B4-BE49-F238E27FC236}">
                <a16:creationId xmlns:a16="http://schemas.microsoft.com/office/drawing/2014/main" id="{311FADD3-979E-3E0B-BF8F-C43CA49387AF}"/>
              </a:ext>
            </a:extLst>
          </p:cNvPr>
          <p:cNvSpPr/>
          <p:nvPr/>
        </p:nvSpPr>
        <p:spPr>
          <a:xfrm>
            <a:off x="-668902" y="1028700"/>
            <a:ext cx="3395204" cy="1049427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4">
            <a:extLst>
              <a:ext uri="{FF2B5EF4-FFF2-40B4-BE49-F238E27FC236}">
                <a16:creationId xmlns:a16="http://schemas.microsoft.com/office/drawing/2014/main" id="{4BDF9DC7-955C-97CC-D9AC-33D91F8581DF}"/>
              </a:ext>
            </a:extLst>
          </p:cNvPr>
          <p:cNvSpPr txBox="1"/>
          <p:nvPr/>
        </p:nvSpPr>
        <p:spPr>
          <a:xfrm>
            <a:off x="0" y="904875"/>
            <a:ext cx="18287999" cy="1125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BACKGROUND</a:t>
            </a: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CCEC7F28-B230-9343-3E08-D012AC7D372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0" y="4406364"/>
            <a:ext cx="5861532" cy="3624402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25896C7E-827D-2BF5-2955-AF808AC936F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34034" y="4406364"/>
            <a:ext cx="4219930" cy="3624401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2B244278-1324-9730-CBC2-5018F18B401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391968" y="4490899"/>
            <a:ext cx="4355754" cy="3624401"/>
          </a:xfrm>
          <a:prstGeom prst="rect">
            <a:avLst/>
          </a:prstGeom>
        </p:spPr>
      </p:pic>
      <p:sp>
        <p:nvSpPr>
          <p:cNvPr id="19" name="TextBox 20">
            <a:extLst>
              <a:ext uri="{FF2B5EF4-FFF2-40B4-BE49-F238E27FC236}">
                <a16:creationId xmlns:a16="http://schemas.microsoft.com/office/drawing/2014/main" id="{B23B4C4C-08A8-C9E5-AC6C-A87C544F42EE}"/>
              </a:ext>
            </a:extLst>
          </p:cNvPr>
          <p:cNvSpPr txBox="1"/>
          <p:nvPr/>
        </p:nvSpPr>
        <p:spPr>
          <a:xfrm>
            <a:off x="1028700" y="2445668"/>
            <a:ext cx="16230600" cy="12843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899"/>
              </a:lnSpc>
              <a:buFont typeface="Arial" panose="020B0604020202020204" pitchFamily="34" charset="0"/>
              <a:buChar char="•"/>
            </a:pPr>
            <a:r>
              <a:rPr lang="en-US" sz="48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Protocollo</a:t>
            </a:r>
            <a:r>
              <a:rPr lang="en-US" sz="48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RSP </a:t>
            </a:r>
            <a:r>
              <a:rPr lang="en-US" sz="4800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utilizzato</a:t>
            </a:r>
            <a:r>
              <a:rPr lang="en-US" sz="4800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per </a:t>
            </a:r>
            <a:r>
              <a:rPr lang="en-US" sz="4800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gestire</a:t>
            </a:r>
            <a:r>
              <a:rPr lang="en-US" sz="4800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la </a:t>
            </a:r>
            <a:r>
              <a:rPr lang="en-US" sz="4800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comunicazione</a:t>
            </a:r>
            <a:r>
              <a:rPr lang="en-US" sz="4800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4800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tra</a:t>
            </a:r>
            <a:r>
              <a:rPr lang="en-US" sz="4800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4800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eUICC</a:t>
            </a:r>
            <a:r>
              <a:rPr lang="en-US" sz="4800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, LPA e server SM-DP+</a:t>
            </a:r>
          </a:p>
        </p:txBody>
      </p:sp>
      <p:sp>
        <p:nvSpPr>
          <p:cNvPr id="20" name="Nastro inclinato in basso 19">
            <a:extLst>
              <a:ext uri="{FF2B5EF4-FFF2-40B4-BE49-F238E27FC236}">
                <a16:creationId xmlns:a16="http://schemas.microsoft.com/office/drawing/2014/main" id="{7C0C3140-66DB-04B8-8364-D47273DC318C}"/>
              </a:ext>
            </a:extLst>
          </p:cNvPr>
          <p:cNvSpPr/>
          <p:nvPr/>
        </p:nvSpPr>
        <p:spPr>
          <a:xfrm>
            <a:off x="14346127" y="9082830"/>
            <a:ext cx="2913173" cy="816958"/>
          </a:xfrm>
          <a:prstGeom prst="ribbon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3200" dirty="0">
                <a:solidFill>
                  <a:schemeClr val="tx1"/>
                </a:solidFill>
                <a:latin typeface="Fredoka" panose="020B0604020202020204" charset="0"/>
              </a:rPr>
              <a:t>3/30</a:t>
            </a:r>
          </a:p>
          <a:p>
            <a:pPr algn="ctr"/>
            <a:endParaRPr lang="it-IT" dirty="0"/>
          </a:p>
        </p:txBody>
      </p:sp>
      <p:sp>
        <p:nvSpPr>
          <p:cNvPr id="5" name="TextBox 12">
            <a:extLst>
              <a:ext uri="{FF2B5EF4-FFF2-40B4-BE49-F238E27FC236}">
                <a16:creationId xmlns:a16="http://schemas.microsoft.com/office/drawing/2014/main" id="{72861214-8BA7-015D-61CC-C8F964329683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776EBBCD-3E7B-7A93-51C9-1C1D035392B8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  <p:extLst>
      <p:ext uri="{BB962C8B-B14F-4D97-AF65-F5344CB8AC3E}">
        <p14:creationId xmlns:p14="http://schemas.microsoft.com/office/powerpoint/2010/main" val="13943091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4950938" y="688298"/>
            <a:ext cx="8009976" cy="173022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11">
            <a:extLst>
              <a:ext uri="{FF2B5EF4-FFF2-40B4-BE49-F238E27FC236}">
                <a16:creationId xmlns:a16="http://schemas.microsoft.com/office/drawing/2014/main" id="{FDE1EB6C-1FCC-B7FC-E706-403525B3AA90}"/>
              </a:ext>
            </a:extLst>
          </p:cNvPr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4BF35A3F-4B96-7408-0D4A-F3F626623309}"/>
                </a:ext>
              </a:extLst>
            </p:cNvPr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B3E36431-349C-2E9C-DC3C-8CA60F451BEA}"/>
                </a:ext>
              </a:extLst>
            </p:cNvPr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8" name="Freeform 15">
            <a:extLst>
              <a:ext uri="{FF2B5EF4-FFF2-40B4-BE49-F238E27FC236}">
                <a16:creationId xmlns:a16="http://schemas.microsoft.com/office/drawing/2014/main" id="{79C9D005-80B1-4EC7-2623-7C3804D47085}"/>
              </a:ext>
            </a:extLst>
          </p:cNvPr>
          <p:cNvSpPr/>
          <p:nvPr/>
        </p:nvSpPr>
        <p:spPr>
          <a:xfrm>
            <a:off x="15824275" y="6533193"/>
            <a:ext cx="1949375" cy="1949375"/>
          </a:xfrm>
          <a:custGeom>
            <a:avLst/>
            <a:gdLst/>
            <a:ahLst/>
            <a:cxnLst/>
            <a:rect l="l" t="t" r="r" b="b"/>
            <a:pathLst>
              <a:path w="1949375" h="1949375">
                <a:moveTo>
                  <a:pt x="0" y="0"/>
                </a:moveTo>
                <a:lnTo>
                  <a:pt x="1949375" y="0"/>
                </a:lnTo>
                <a:lnTo>
                  <a:pt x="1949375" y="1949375"/>
                </a:lnTo>
                <a:lnTo>
                  <a:pt x="0" y="19493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16">
            <a:extLst>
              <a:ext uri="{FF2B5EF4-FFF2-40B4-BE49-F238E27FC236}">
                <a16:creationId xmlns:a16="http://schemas.microsoft.com/office/drawing/2014/main" id="{311FADD3-979E-3E0B-BF8F-C43CA49387AF}"/>
              </a:ext>
            </a:extLst>
          </p:cNvPr>
          <p:cNvSpPr/>
          <p:nvPr/>
        </p:nvSpPr>
        <p:spPr>
          <a:xfrm>
            <a:off x="-668902" y="1028700"/>
            <a:ext cx="3395204" cy="1049427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4">
            <a:extLst>
              <a:ext uri="{FF2B5EF4-FFF2-40B4-BE49-F238E27FC236}">
                <a16:creationId xmlns:a16="http://schemas.microsoft.com/office/drawing/2014/main" id="{4BDF9DC7-955C-97CC-D9AC-33D91F8581DF}"/>
              </a:ext>
            </a:extLst>
          </p:cNvPr>
          <p:cNvSpPr txBox="1"/>
          <p:nvPr/>
        </p:nvSpPr>
        <p:spPr>
          <a:xfrm>
            <a:off x="0" y="904875"/>
            <a:ext cx="18287999" cy="1125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BACKGROUND</a:t>
            </a:r>
          </a:p>
        </p:txBody>
      </p:sp>
      <p:sp>
        <p:nvSpPr>
          <p:cNvPr id="19" name="TextBox 20">
            <a:extLst>
              <a:ext uri="{FF2B5EF4-FFF2-40B4-BE49-F238E27FC236}">
                <a16:creationId xmlns:a16="http://schemas.microsoft.com/office/drawing/2014/main" id="{B23B4C4C-08A8-C9E5-AC6C-A87C544F42EE}"/>
              </a:ext>
            </a:extLst>
          </p:cNvPr>
          <p:cNvSpPr txBox="1"/>
          <p:nvPr/>
        </p:nvSpPr>
        <p:spPr>
          <a:xfrm>
            <a:off x="1028700" y="2445668"/>
            <a:ext cx="16230600" cy="12843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899"/>
              </a:lnSpc>
              <a:buFont typeface="Arial" panose="020B0604020202020204" pitchFamily="34" charset="0"/>
              <a:buChar char="•"/>
            </a:pPr>
            <a:r>
              <a:rPr lang="en-US" sz="48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Protocollo</a:t>
            </a:r>
            <a:r>
              <a:rPr lang="en-US" sz="48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RSP </a:t>
            </a:r>
            <a:r>
              <a:rPr lang="en-US" sz="4800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utilizzato</a:t>
            </a:r>
            <a:r>
              <a:rPr lang="en-US" sz="4800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per </a:t>
            </a:r>
            <a:r>
              <a:rPr lang="en-US" sz="4800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gestire</a:t>
            </a:r>
            <a:r>
              <a:rPr lang="en-US" sz="4800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la </a:t>
            </a:r>
            <a:r>
              <a:rPr lang="en-US" sz="4800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comunicazione</a:t>
            </a:r>
            <a:r>
              <a:rPr lang="en-US" sz="4800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4800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tra</a:t>
            </a:r>
            <a:r>
              <a:rPr lang="en-US" sz="4800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4800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eUICC</a:t>
            </a:r>
            <a:r>
              <a:rPr lang="en-US" sz="4800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, LPA e server SM-DP+</a:t>
            </a:r>
          </a:p>
        </p:txBody>
      </p:sp>
      <p:sp>
        <p:nvSpPr>
          <p:cNvPr id="20" name="Nastro inclinato in basso 19">
            <a:extLst>
              <a:ext uri="{FF2B5EF4-FFF2-40B4-BE49-F238E27FC236}">
                <a16:creationId xmlns:a16="http://schemas.microsoft.com/office/drawing/2014/main" id="{7C0C3140-66DB-04B8-8364-D47273DC318C}"/>
              </a:ext>
            </a:extLst>
          </p:cNvPr>
          <p:cNvSpPr/>
          <p:nvPr/>
        </p:nvSpPr>
        <p:spPr>
          <a:xfrm>
            <a:off x="14346127" y="9082830"/>
            <a:ext cx="2913173" cy="816958"/>
          </a:xfrm>
          <a:prstGeom prst="ribbon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3200" dirty="0">
                <a:solidFill>
                  <a:schemeClr val="tx1"/>
                </a:solidFill>
                <a:latin typeface="Fredoka" panose="020B0604020202020204" charset="0"/>
              </a:rPr>
              <a:t>3/30</a:t>
            </a:r>
          </a:p>
          <a:p>
            <a:pPr algn="ctr"/>
            <a:endParaRPr lang="it-IT" dirty="0"/>
          </a:p>
        </p:txBody>
      </p:sp>
      <p:pic>
        <p:nvPicPr>
          <p:cNvPr id="26" name="Immagine 25">
            <a:extLst>
              <a:ext uri="{FF2B5EF4-FFF2-40B4-BE49-F238E27FC236}">
                <a16:creationId xmlns:a16="http://schemas.microsoft.com/office/drawing/2014/main" id="{1BF786A8-2356-A16F-0E52-933FFC88E1A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8032" y="4381016"/>
            <a:ext cx="5944937" cy="3624401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3E362360-5C91-DD4D-54DC-951BA63E888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39000" y="4381016"/>
            <a:ext cx="4011307" cy="3624401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7EEBE6FD-7711-8AEE-BA85-5A96FBE20B4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435978" y="4490899"/>
            <a:ext cx="4108822" cy="3624401"/>
          </a:xfrm>
          <a:prstGeom prst="rect">
            <a:avLst/>
          </a:prstGeom>
        </p:spPr>
      </p:pic>
      <p:sp>
        <p:nvSpPr>
          <p:cNvPr id="5" name="TextBox 12">
            <a:extLst>
              <a:ext uri="{FF2B5EF4-FFF2-40B4-BE49-F238E27FC236}">
                <a16:creationId xmlns:a16="http://schemas.microsoft.com/office/drawing/2014/main" id="{97461213-D3D3-8752-CF54-7E0C5369C950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229475B9-D3D8-4C96-E086-6CE733C23564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  <p:extLst>
      <p:ext uri="{BB962C8B-B14F-4D97-AF65-F5344CB8AC3E}">
        <p14:creationId xmlns:p14="http://schemas.microsoft.com/office/powerpoint/2010/main" val="20013294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4950938" y="688298"/>
            <a:ext cx="8009976" cy="173022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11">
            <a:extLst>
              <a:ext uri="{FF2B5EF4-FFF2-40B4-BE49-F238E27FC236}">
                <a16:creationId xmlns:a16="http://schemas.microsoft.com/office/drawing/2014/main" id="{FDE1EB6C-1FCC-B7FC-E706-403525B3AA90}"/>
              </a:ext>
            </a:extLst>
          </p:cNvPr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4BF35A3F-4B96-7408-0D4A-F3F626623309}"/>
                </a:ext>
              </a:extLst>
            </p:cNvPr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B3E36431-349C-2E9C-DC3C-8CA60F451BEA}"/>
                </a:ext>
              </a:extLst>
            </p:cNvPr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4">
            <a:extLst>
              <a:ext uri="{FF2B5EF4-FFF2-40B4-BE49-F238E27FC236}">
                <a16:creationId xmlns:a16="http://schemas.microsoft.com/office/drawing/2014/main" id="{77FFFB1F-DBED-B5AD-8120-382B75784DF5}"/>
              </a:ext>
            </a:extLst>
          </p:cNvPr>
          <p:cNvSpPr txBox="1"/>
          <p:nvPr/>
        </p:nvSpPr>
        <p:spPr>
          <a:xfrm>
            <a:off x="0" y="904875"/>
            <a:ext cx="18287999" cy="1125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INTERAZIONE IN RSP</a:t>
            </a:r>
          </a:p>
        </p:txBody>
      </p:sp>
      <p:sp>
        <p:nvSpPr>
          <p:cNvPr id="12" name="Nastro inclinato in basso 11">
            <a:extLst>
              <a:ext uri="{FF2B5EF4-FFF2-40B4-BE49-F238E27FC236}">
                <a16:creationId xmlns:a16="http://schemas.microsoft.com/office/drawing/2014/main" id="{A6CFDDFC-EED3-641B-611E-0245BCE19692}"/>
              </a:ext>
            </a:extLst>
          </p:cNvPr>
          <p:cNvSpPr/>
          <p:nvPr/>
        </p:nvSpPr>
        <p:spPr>
          <a:xfrm>
            <a:off x="14346127" y="9082830"/>
            <a:ext cx="2913173" cy="816958"/>
          </a:xfrm>
          <a:prstGeom prst="ribbon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3200" dirty="0">
                <a:solidFill>
                  <a:schemeClr val="tx1"/>
                </a:solidFill>
                <a:latin typeface="Fredoka" panose="020B0604020202020204" charset="0"/>
              </a:rPr>
              <a:t>4/30</a:t>
            </a:r>
          </a:p>
          <a:p>
            <a:pPr algn="ctr"/>
            <a:endParaRPr lang="it-IT" dirty="0"/>
          </a:p>
        </p:txBody>
      </p:sp>
      <p:sp>
        <p:nvSpPr>
          <p:cNvPr id="32" name="Nuvola 31">
            <a:extLst>
              <a:ext uri="{FF2B5EF4-FFF2-40B4-BE49-F238E27FC236}">
                <a16:creationId xmlns:a16="http://schemas.microsoft.com/office/drawing/2014/main" id="{E50F7C8E-63B4-B23E-2F4B-6A7DFC594BC7}"/>
              </a:ext>
            </a:extLst>
          </p:cNvPr>
          <p:cNvSpPr/>
          <p:nvPr/>
        </p:nvSpPr>
        <p:spPr>
          <a:xfrm>
            <a:off x="5186379" y="2562376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>
                <a:solidFill>
                  <a:schemeClr val="tx1"/>
                </a:solidFill>
                <a:latin typeface="Nunito Bold" charset="0"/>
              </a:rPr>
              <a:t>SM-DP+</a:t>
            </a:r>
            <a:endParaRPr lang="it-IT" sz="4000" dirty="0"/>
          </a:p>
        </p:txBody>
      </p:sp>
      <p:sp>
        <p:nvSpPr>
          <p:cNvPr id="33" name="Nuvola 32">
            <a:extLst>
              <a:ext uri="{FF2B5EF4-FFF2-40B4-BE49-F238E27FC236}">
                <a16:creationId xmlns:a16="http://schemas.microsoft.com/office/drawing/2014/main" id="{078DF176-4E26-13F6-44F3-52F5A265D26C}"/>
              </a:ext>
            </a:extLst>
          </p:cNvPr>
          <p:cNvSpPr/>
          <p:nvPr/>
        </p:nvSpPr>
        <p:spPr>
          <a:xfrm>
            <a:off x="9448800" y="2562377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 err="1">
                <a:solidFill>
                  <a:schemeClr val="tx1"/>
                </a:solidFill>
                <a:latin typeface="Nunito Bold" charset="0"/>
              </a:rPr>
              <a:t>LPAd</a:t>
            </a:r>
            <a:endParaRPr lang="it-IT" sz="4000" dirty="0"/>
          </a:p>
        </p:txBody>
      </p:sp>
      <p:sp>
        <p:nvSpPr>
          <p:cNvPr id="34" name="Nuvola 33">
            <a:extLst>
              <a:ext uri="{FF2B5EF4-FFF2-40B4-BE49-F238E27FC236}">
                <a16:creationId xmlns:a16="http://schemas.microsoft.com/office/drawing/2014/main" id="{256F9C06-83BF-032F-491E-3C7EC9F08619}"/>
              </a:ext>
            </a:extLst>
          </p:cNvPr>
          <p:cNvSpPr/>
          <p:nvPr/>
        </p:nvSpPr>
        <p:spPr>
          <a:xfrm>
            <a:off x="13720779" y="2562377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 err="1">
                <a:solidFill>
                  <a:schemeClr val="tx1"/>
                </a:solidFill>
                <a:latin typeface="Nunito Bold" charset="0"/>
              </a:rPr>
              <a:t>eUICC</a:t>
            </a:r>
            <a:endParaRPr lang="it-IT" sz="4000" dirty="0"/>
          </a:p>
        </p:txBody>
      </p:sp>
      <p:sp>
        <p:nvSpPr>
          <p:cNvPr id="35" name="Freeform 19">
            <a:extLst>
              <a:ext uri="{FF2B5EF4-FFF2-40B4-BE49-F238E27FC236}">
                <a16:creationId xmlns:a16="http://schemas.microsoft.com/office/drawing/2014/main" id="{54D2FA2E-7951-7D25-7063-7C9E7171FC2F}"/>
              </a:ext>
            </a:extLst>
          </p:cNvPr>
          <p:cNvSpPr/>
          <p:nvPr/>
        </p:nvSpPr>
        <p:spPr>
          <a:xfrm rot="9999176" flipH="1">
            <a:off x="-1316676" y="171656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6" name="Nuvola 35">
            <a:extLst>
              <a:ext uri="{FF2B5EF4-FFF2-40B4-BE49-F238E27FC236}">
                <a16:creationId xmlns:a16="http://schemas.microsoft.com/office/drawing/2014/main" id="{AC5A91DC-CA3F-CB39-ADCB-0EFD3AAD4F32}"/>
              </a:ext>
            </a:extLst>
          </p:cNvPr>
          <p:cNvSpPr/>
          <p:nvPr/>
        </p:nvSpPr>
        <p:spPr>
          <a:xfrm>
            <a:off x="914400" y="2562376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>
                <a:solidFill>
                  <a:schemeClr val="tx1"/>
                </a:solidFill>
                <a:latin typeface="Nunito Bold" charset="0"/>
              </a:rPr>
              <a:t>Operator</a:t>
            </a:r>
            <a:endParaRPr lang="it-IT" sz="4000" dirty="0"/>
          </a:p>
        </p:txBody>
      </p:sp>
      <p:cxnSp>
        <p:nvCxnSpPr>
          <p:cNvPr id="38" name="Connettore 2 37">
            <a:extLst>
              <a:ext uri="{FF2B5EF4-FFF2-40B4-BE49-F238E27FC236}">
                <a16:creationId xmlns:a16="http://schemas.microsoft.com/office/drawing/2014/main" id="{58FACAF1-CE69-04FF-0650-7CC11CD9D6AF}"/>
              </a:ext>
            </a:extLst>
          </p:cNvPr>
          <p:cNvCxnSpPr>
            <a:cxnSpLocks/>
            <a:stCxn id="36" idx="1"/>
          </p:cNvCxnSpPr>
          <p:nvPr/>
        </p:nvCxnSpPr>
        <p:spPr>
          <a:xfrm flipH="1">
            <a:off x="2740810" y="3998968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ttore 2 40">
            <a:extLst>
              <a:ext uri="{FF2B5EF4-FFF2-40B4-BE49-F238E27FC236}">
                <a16:creationId xmlns:a16="http://schemas.microsoft.com/office/drawing/2014/main" id="{ACE87930-83C9-EEB2-E7C0-DF3FC89DFA46}"/>
              </a:ext>
            </a:extLst>
          </p:cNvPr>
          <p:cNvCxnSpPr>
            <a:cxnSpLocks/>
          </p:cNvCxnSpPr>
          <p:nvPr/>
        </p:nvCxnSpPr>
        <p:spPr>
          <a:xfrm flipH="1">
            <a:off x="7012788" y="3986492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ttore 2 41">
            <a:extLst>
              <a:ext uri="{FF2B5EF4-FFF2-40B4-BE49-F238E27FC236}">
                <a16:creationId xmlns:a16="http://schemas.microsoft.com/office/drawing/2014/main" id="{8C10AA83-81CC-39E6-E80E-C96423D1DEC7}"/>
              </a:ext>
            </a:extLst>
          </p:cNvPr>
          <p:cNvCxnSpPr>
            <a:cxnSpLocks/>
          </p:cNvCxnSpPr>
          <p:nvPr/>
        </p:nvCxnSpPr>
        <p:spPr>
          <a:xfrm flipH="1">
            <a:off x="11275209" y="3986492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ttore 2 42">
            <a:extLst>
              <a:ext uri="{FF2B5EF4-FFF2-40B4-BE49-F238E27FC236}">
                <a16:creationId xmlns:a16="http://schemas.microsoft.com/office/drawing/2014/main" id="{46B11B07-56D4-C784-CC06-D957F0601BFF}"/>
              </a:ext>
            </a:extLst>
          </p:cNvPr>
          <p:cNvCxnSpPr>
            <a:cxnSpLocks/>
          </p:cNvCxnSpPr>
          <p:nvPr/>
        </p:nvCxnSpPr>
        <p:spPr>
          <a:xfrm flipH="1">
            <a:off x="15547189" y="3985624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Gruppo 53">
            <a:extLst>
              <a:ext uri="{FF2B5EF4-FFF2-40B4-BE49-F238E27FC236}">
                <a16:creationId xmlns:a16="http://schemas.microsoft.com/office/drawing/2014/main" id="{53C62F84-1B9D-EAAD-6416-2D94148F7885}"/>
              </a:ext>
            </a:extLst>
          </p:cNvPr>
          <p:cNvGrpSpPr/>
          <p:nvPr/>
        </p:nvGrpSpPr>
        <p:grpSpPr>
          <a:xfrm>
            <a:off x="10455112" y="5079265"/>
            <a:ext cx="1640193" cy="1318961"/>
            <a:chOff x="10451808" y="5573902"/>
            <a:chExt cx="1640193" cy="1318961"/>
          </a:xfrm>
        </p:grpSpPr>
        <p:pic>
          <p:nvPicPr>
            <p:cNvPr id="51" name="Immagine 50">
              <a:extLst>
                <a:ext uri="{FF2B5EF4-FFF2-40B4-BE49-F238E27FC236}">
                  <a16:creationId xmlns:a16="http://schemas.microsoft.com/office/drawing/2014/main" id="{E2207616-7403-13DD-BA34-143AFC24592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635149" y="6140006"/>
              <a:ext cx="1280119" cy="752857"/>
            </a:xfrm>
            <a:prstGeom prst="rect">
              <a:avLst/>
            </a:prstGeom>
          </p:spPr>
        </p:pic>
        <p:sp>
          <p:nvSpPr>
            <p:cNvPr id="52" name="CasellaDiTesto 51">
              <a:extLst>
                <a:ext uri="{FF2B5EF4-FFF2-40B4-BE49-F238E27FC236}">
                  <a16:creationId xmlns:a16="http://schemas.microsoft.com/office/drawing/2014/main" id="{D1863BCD-72ED-58A0-A6BD-4EB5E252F4DD}"/>
                </a:ext>
              </a:extLst>
            </p:cNvPr>
            <p:cNvSpPr txBox="1"/>
            <p:nvPr/>
          </p:nvSpPr>
          <p:spPr>
            <a:xfrm>
              <a:off x="10451808" y="5573902"/>
              <a:ext cx="164019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3200" dirty="0" err="1">
                  <a:latin typeface="Nunito Bold" charset="0"/>
                </a:rPr>
                <a:t>get</a:t>
              </a:r>
              <a:r>
                <a:rPr lang="it-IT" sz="3200" dirty="0">
                  <a:latin typeface="Nunito Bold" charset="0"/>
                </a:rPr>
                <a:t> info</a:t>
              </a:r>
            </a:p>
          </p:txBody>
        </p:sp>
      </p:grpSp>
      <p:sp>
        <p:nvSpPr>
          <p:cNvPr id="53" name="Freeform 14">
            <a:extLst>
              <a:ext uri="{FF2B5EF4-FFF2-40B4-BE49-F238E27FC236}">
                <a16:creationId xmlns:a16="http://schemas.microsoft.com/office/drawing/2014/main" id="{2F25FF30-7B38-CA19-5512-96A8A27DCF39}"/>
              </a:ext>
            </a:extLst>
          </p:cNvPr>
          <p:cNvSpPr/>
          <p:nvPr/>
        </p:nvSpPr>
        <p:spPr>
          <a:xfrm rot="20063455" flipH="1">
            <a:off x="16487867" y="-6185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12">
            <a:extLst>
              <a:ext uri="{FF2B5EF4-FFF2-40B4-BE49-F238E27FC236}">
                <a16:creationId xmlns:a16="http://schemas.microsoft.com/office/drawing/2014/main" id="{77695732-448E-E5A4-3394-855512CDB18E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DD73FB8B-DEB1-94C7-58A3-F3FA7A6FD07E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grpSp>
        <p:nvGrpSpPr>
          <p:cNvPr id="7" name="Gruppo 6">
            <a:extLst>
              <a:ext uri="{FF2B5EF4-FFF2-40B4-BE49-F238E27FC236}">
                <a16:creationId xmlns:a16="http://schemas.microsoft.com/office/drawing/2014/main" id="{9EFC1022-8307-A84A-04DC-650B74B97FDE}"/>
              </a:ext>
            </a:extLst>
          </p:cNvPr>
          <p:cNvGrpSpPr/>
          <p:nvPr/>
        </p:nvGrpSpPr>
        <p:grpSpPr>
          <a:xfrm>
            <a:off x="14037801" y="4568151"/>
            <a:ext cx="3018775" cy="1830075"/>
            <a:chOff x="9807290" y="5062788"/>
            <a:chExt cx="3018775" cy="1830075"/>
          </a:xfrm>
        </p:grpSpPr>
        <p:pic>
          <p:nvPicPr>
            <p:cNvPr id="13" name="Immagine 12">
              <a:extLst>
                <a:ext uri="{FF2B5EF4-FFF2-40B4-BE49-F238E27FC236}">
                  <a16:creationId xmlns:a16="http://schemas.microsoft.com/office/drawing/2014/main" id="{44766A53-181F-456A-F18F-5926D1C775F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635149" y="6140006"/>
              <a:ext cx="1280119" cy="752857"/>
            </a:xfrm>
            <a:prstGeom prst="rect">
              <a:avLst/>
            </a:prstGeom>
          </p:spPr>
        </p:pic>
        <p:sp>
          <p:nvSpPr>
            <p:cNvPr id="14" name="CasellaDiTesto 13">
              <a:extLst>
                <a:ext uri="{FF2B5EF4-FFF2-40B4-BE49-F238E27FC236}">
                  <a16:creationId xmlns:a16="http://schemas.microsoft.com/office/drawing/2014/main" id="{326F7A2F-D495-1662-006F-B68020BE9448}"/>
                </a:ext>
              </a:extLst>
            </p:cNvPr>
            <p:cNvSpPr txBox="1"/>
            <p:nvPr/>
          </p:nvSpPr>
          <p:spPr>
            <a:xfrm>
              <a:off x="9807290" y="5062788"/>
              <a:ext cx="3018775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it-IT" sz="3200" dirty="0">
                  <a:latin typeface="Nunito Bold" charset="0"/>
                </a:rPr>
                <a:t>euiccInfo1,</a:t>
              </a:r>
            </a:p>
            <a:p>
              <a:pPr algn="ctr"/>
              <a:r>
                <a:rPr lang="it-IT" sz="3200" dirty="0" err="1">
                  <a:latin typeface="Nunito Bold" charset="0"/>
                </a:rPr>
                <a:t>euiccChallenge</a:t>
              </a:r>
              <a:endParaRPr lang="it-IT" sz="3200" dirty="0">
                <a:latin typeface="Nunito Bold" charset="0"/>
              </a:endParaRPr>
            </a:p>
          </p:txBody>
        </p:sp>
      </p:grpSp>
      <p:grpSp>
        <p:nvGrpSpPr>
          <p:cNvPr id="15" name="Gruppo 14">
            <a:extLst>
              <a:ext uri="{FF2B5EF4-FFF2-40B4-BE49-F238E27FC236}">
                <a16:creationId xmlns:a16="http://schemas.microsoft.com/office/drawing/2014/main" id="{C11CE76C-266B-1A37-7E69-626058E8470D}"/>
              </a:ext>
            </a:extLst>
          </p:cNvPr>
          <p:cNvGrpSpPr/>
          <p:nvPr/>
        </p:nvGrpSpPr>
        <p:grpSpPr>
          <a:xfrm>
            <a:off x="7049582" y="5387150"/>
            <a:ext cx="4188833" cy="752856"/>
            <a:chOff x="7060035" y="5645356"/>
            <a:chExt cx="4188833" cy="752856"/>
          </a:xfrm>
        </p:grpSpPr>
        <p:sp>
          <p:nvSpPr>
            <p:cNvPr id="16" name="Cilindro 15">
              <a:extLst>
                <a:ext uri="{FF2B5EF4-FFF2-40B4-BE49-F238E27FC236}">
                  <a16:creationId xmlns:a16="http://schemas.microsoft.com/office/drawing/2014/main" id="{C2A248A1-290E-3115-BC00-BE0A5C9A07C1}"/>
                </a:ext>
              </a:extLst>
            </p:cNvPr>
            <p:cNvSpPr/>
            <p:nvPr/>
          </p:nvSpPr>
          <p:spPr>
            <a:xfrm rot="16200000">
              <a:off x="8778024" y="3927367"/>
              <a:ext cx="752856" cy="4188833"/>
            </a:xfrm>
            <a:prstGeom prst="can">
              <a:avLst/>
            </a:prstGeom>
            <a:solidFill>
              <a:schemeClr val="bg1"/>
            </a:solidFill>
            <a:ln w="57150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7" name="CasellaDiTesto 16">
              <a:extLst>
                <a:ext uri="{FF2B5EF4-FFF2-40B4-BE49-F238E27FC236}">
                  <a16:creationId xmlns:a16="http://schemas.microsoft.com/office/drawing/2014/main" id="{95FF24AF-51EC-1EDF-A5EC-CC92FA10BB4A}"/>
                </a:ext>
              </a:extLst>
            </p:cNvPr>
            <p:cNvSpPr txBox="1"/>
            <p:nvPr/>
          </p:nvSpPr>
          <p:spPr>
            <a:xfrm>
              <a:off x="7255024" y="5729395"/>
              <a:ext cx="371127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3200" dirty="0">
                  <a:latin typeface="Nunito Bold" charset="0"/>
                </a:rPr>
                <a:t>HTTPS connection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994122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-3.7037E-7 L 0.23056 -0.00417 " pathEditMode="relative" rAng="0" ptsTypes="AA">
                                      <p:cBhvr>
                                        <p:cTn id="55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528" y="-2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9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9444E-6 -4.69136E-6 L -0.2336 -0.00339 " pathEditMode="relative" rAng="0" ptsTypes="AA">
                                      <p:cBhvr>
                                        <p:cTn id="71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684" y="-1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5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34" grpId="0" animBg="1"/>
      <p:bldP spid="3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864777" y="-120417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4950938" y="688298"/>
            <a:ext cx="8009976" cy="173022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11">
            <a:extLst>
              <a:ext uri="{FF2B5EF4-FFF2-40B4-BE49-F238E27FC236}">
                <a16:creationId xmlns:a16="http://schemas.microsoft.com/office/drawing/2014/main" id="{FDE1EB6C-1FCC-B7FC-E706-403525B3AA90}"/>
              </a:ext>
            </a:extLst>
          </p:cNvPr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4BF35A3F-4B96-7408-0D4A-F3F626623309}"/>
                </a:ext>
              </a:extLst>
            </p:cNvPr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B3E36431-349C-2E9C-DC3C-8CA60F451BEA}"/>
                </a:ext>
              </a:extLst>
            </p:cNvPr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4">
            <a:extLst>
              <a:ext uri="{FF2B5EF4-FFF2-40B4-BE49-F238E27FC236}">
                <a16:creationId xmlns:a16="http://schemas.microsoft.com/office/drawing/2014/main" id="{77FFFB1F-DBED-B5AD-8120-382B75784DF5}"/>
              </a:ext>
            </a:extLst>
          </p:cNvPr>
          <p:cNvSpPr txBox="1"/>
          <p:nvPr/>
        </p:nvSpPr>
        <p:spPr>
          <a:xfrm>
            <a:off x="0" y="904875"/>
            <a:ext cx="18287999" cy="1125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INTERAZIONE IN RSP</a:t>
            </a:r>
          </a:p>
        </p:txBody>
      </p:sp>
      <p:sp>
        <p:nvSpPr>
          <p:cNvPr id="12" name="Nastro inclinato in basso 11">
            <a:extLst>
              <a:ext uri="{FF2B5EF4-FFF2-40B4-BE49-F238E27FC236}">
                <a16:creationId xmlns:a16="http://schemas.microsoft.com/office/drawing/2014/main" id="{A6CFDDFC-EED3-641B-611E-0245BCE19692}"/>
              </a:ext>
            </a:extLst>
          </p:cNvPr>
          <p:cNvSpPr/>
          <p:nvPr/>
        </p:nvSpPr>
        <p:spPr>
          <a:xfrm>
            <a:off x="14346127" y="9082830"/>
            <a:ext cx="2913173" cy="816958"/>
          </a:xfrm>
          <a:prstGeom prst="ribbon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3200" dirty="0">
                <a:solidFill>
                  <a:schemeClr val="tx1"/>
                </a:solidFill>
                <a:latin typeface="Fredoka" panose="020B0604020202020204" charset="0"/>
              </a:rPr>
              <a:t>4/30</a:t>
            </a:r>
          </a:p>
          <a:p>
            <a:pPr algn="ctr"/>
            <a:endParaRPr lang="it-IT" dirty="0"/>
          </a:p>
        </p:txBody>
      </p:sp>
      <p:sp>
        <p:nvSpPr>
          <p:cNvPr id="32" name="Nuvola 31">
            <a:extLst>
              <a:ext uri="{FF2B5EF4-FFF2-40B4-BE49-F238E27FC236}">
                <a16:creationId xmlns:a16="http://schemas.microsoft.com/office/drawing/2014/main" id="{E50F7C8E-63B4-B23E-2F4B-6A7DFC594BC7}"/>
              </a:ext>
            </a:extLst>
          </p:cNvPr>
          <p:cNvSpPr/>
          <p:nvPr/>
        </p:nvSpPr>
        <p:spPr>
          <a:xfrm>
            <a:off x="5186379" y="2562376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>
                <a:solidFill>
                  <a:schemeClr val="tx1"/>
                </a:solidFill>
                <a:latin typeface="Nunito Bold" charset="0"/>
              </a:rPr>
              <a:t>SM-DP+</a:t>
            </a:r>
            <a:endParaRPr lang="it-IT" sz="4000" dirty="0"/>
          </a:p>
        </p:txBody>
      </p:sp>
      <p:sp>
        <p:nvSpPr>
          <p:cNvPr id="33" name="Nuvola 32">
            <a:extLst>
              <a:ext uri="{FF2B5EF4-FFF2-40B4-BE49-F238E27FC236}">
                <a16:creationId xmlns:a16="http://schemas.microsoft.com/office/drawing/2014/main" id="{078DF176-4E26-13F6-44F3-52F5A265D26C}"/>
              </a:ext>
            </a:extLst>
          </p:cNvPr>
          <p:cNvSpPr/>
          <p:nvPr/>
        </p:nvSpPr>
        <p:spPr>
          <a:xfrm>
            <a:off x="9448800" y="2562377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 err="1">
                <a:solidFill>
                  <a:schemeClr val="tx1"/>
                </a:solidFill>
                <a:latin typeface="Nunito Bold" charset="0"/>
              </a:rPr>
              <a:t>LPAd</a:t>
            </a:r>
            <a:endParaRPr lang="it-IT" sz="4000" dirty="0"/>
          </a:p>
        </p:txBody>
      </p:sp>
      <p:sp>
        <p:nvSpPr>
          <p:cNvPr id="34" name="Nuvola 33">
            <a:extLst>
              <a:ext uri="{FF2B5EF4-FFF2-40B4-BE49-F238E27FC236}">
                <a16:creationId xmlns:a16="http://schemas.microsoft.com/office/drawing/2014/main" id="{256F9C06-83BF-032F-491E-3C7EC9F08619}"/>
              </a:ext>
            </a:extLst>
          </p:cNvPr>
          <p:cNvSpPr/>
          <p:nvPr/>
        </p:nvSpPr>
        <p:spPr>
          <a:xfrm>
            <a:off x="13720779" y="2562377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 err="1">
                <a:solidFill>
                  <a:schemeClr val="tx1"/>
                </a:solidFill>
                <a:latin typeface="Nunito Bold" charset="0"/>
              </a:rPr>
              <a:t>eUICC</a:t>
            </a:r>
            <a:endParaRPr lang="it-IT" sz="4000" dirty="0"/>
          </a:p>
        </p:txBody>
      </p:sp>
      <p:sp>
        <p:nvSpPr>
          <p:cNvPr id="35" name="Freeform 19">
            <a:extLst>
              <a:ext uri="{FF2B5EF4-FFF2-40B4-BE49-F238E27FC236}">
                <a16:creationId xmlns:a16="http://schemas.microsoft.com/office/drawing/2014/main" id="{54D2FA2E-7951-7D25-7063-7C9E7171FC2F}"/>
              </a:ext>
            </a:extLst>
          </p:cNvPr>
          <p:cNvSpPr/>
          <p:nvPr/>
        </p:nvSpPr>
        <p:spPr>
          <a:xfrm rot="9999176" flipH="1">
            <a:off x="-1316676" y="171656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6" name="Nuvola 35">
            <a:extLst>
              <a:ext uri="{FF2B5EF4-FFF2-40B4-BE49-F238E27FC236}">
                <a16:creationId xmlns:a16="http://schemas.microsoft.com/office/drawing/2014/main" id="{AC5A91DC-CA3F-CB39-ADCB-0EFD3AAD4F32}"/>
              </a:ext>
            </a:extLst>
          </p:cNvPr>
          <p:cNvSpPr/>
          <p:nvPr/>
        </p:nvSpPr>
        <p:spPr>
          <a:xfrm>
            <a:off x="914400" y="2562376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>
                <a:solidFill>
                  <a:schemeClr val="tx1"/>
                </a:solidFill>
                <a:latin typeface="Nunito Bold" charset="0"/>
              </a:rPr>
              <a:t>Operator</a:t>
            </a:r>
            <a:endParaRPr lang="it-IT" sz="4000" dirty="0"/>
          </a:p>
        </p:txBody>
      </p:sp>
      <p:cxnSp>
        <p:nvCxnSpPr>
          <p:cNvPr id="38" name="Connettore 2 37">
            <a:extLst>
              <a:ext uri="{FF2B5EF4-FFF2-40B4-BE49-F238E27FC236}">
                <a16:creationId xmlns:a16="http://schemas.microsoft.com/office/drawing/2014/main" id="{58FACAF1-CE69-04FF-0650-7CC11CD9D6AF}"/>
              </a:ext>
            </a:extLst>
          </p:cNvPr>
          <p:cNvCxnSpPr>
            <a:cxnSpLocks/>
            <a:stCxn id="36" idx="1"/>
          </p:cNvCxnSpPr>
          <p:nvPr/>
        </p:nvCxnSpPr>
        <p:spPr>
          <a:xfrm flipH="1">
            <a:off x="2740810" y="3998968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ttore 2 40">
            <a:extLst>
              <a:ext uri="{FF2B5EF4-FFF2-40B4-BE49-F238E27FC236}">
                <a16:creationId xmlns:a16="http://schemas.microsoft.com/office/drawing/2014/main" id="{ACE87930-83C9-EEB2-E7C0-DF3FC89DFA46}"/>
              </a:ext>
            </a:extLst>
          </p:cNvPr>
          <p:cNvCxnSpPr>
            <a:cxnSpLocks/>
          </p:cNvCxnSpPr>
          <p:nvPr/>
        </p:nvCxnSpPr>
        <p:spPr>
          <a:xfrm flipH="1">
            <a:off x="7012788" y="3986492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ttore 2 41">
            <a:extLst>
              <a:ext uri="{FF2B5EF4-FFF2-40B4-BE49-F238E27FC236}">
                <a16:creationId xmlns:a16="http://schemas.microsoft.com/office/drawing/2014/main" id="{8C10AA83-81CC-39E6-E80E-C96423D1DEC7}"/>
              </a:ext>
            </a:extLst>
          </p:cNvPr>
          <p:cNvCxnSpPr>
            <a:cxnSpLocks/>
          </p:cNvCxnSpPr>
          <p:nvPr/>
        </p:nvCxnSpPr>
        <p:spPr>
          <a:xfrm flipH="1">
            <a:off x="11275209" y="3986492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ttore 2 42">
            <a:extLst>
              <a:ext uri="{FF2B5EF4-FFF2-40B4-BE49-F238E27FC236}">
                <a16:creationId xmlns:a16="http://schemas.microsoft.com/office/drawing/2014/main" id="{46B11B07-56D4-C784-CC06-D957F0601BFF}"/>
              </a:ext>
            </a:extLst>
          </p:cNvPr>
          <p:cNvCxnSpPr>
            <a:cxnSpLocks/>
          </p:cNvCxnSpPr>
          <p:nvPr/>
        </p:nvCxnSpPr>
        <p:spPr>
          <a:xfrm flipH="1">
            <a:off x="15547189" y="3985624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Gruppo 53">
            <a:extLst>
              <a:ext uri="{FF2B5EF4-FFF2-40B4-BE49-F238E27FC236}">
                <a16:creationId xmlns:a16="http://schemas.microsoft.com/office/drawing/2014/main" id="{53C62F84-1B9D-EAAD-6416-2D94148F7885}"/>
              </a:ext>
            </a:extLst>
          </p:cNvPr>
          <p:cNvGrpSpPr/>
          <p:nvPr/>
        </p:nvGrpSpPr>
        <p:grpSpPr>
          <a:xfrm>
            <a:off x="8213240" y="4709933"/>
            <a:ext cx="6271269" cy="1688293"/>
            <a:chOff x="8209936" y="5204570"/>
            <a:chExt cx="6271269" cy="1688293"/>
          </a:xfrm>
        </p:grpSpPr>
        <p:pic>
          <p:nvPicPr>
            <p:cNvPr id="51" name="Immagine 50">
              <a:extLst>
                <a:ext uri="{FF2B5EF4-FFF2-40B4-BE49-F238E27FC236}">
                  <a16:creationId xmlns:a16="http://schemas.microsoft.com/office/drawing/2014/main" id="{E2207616-7403-13DD-BA34-143AFC24592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635149" y="6140006"/>
              <a:ext cx="1280119" cy="752857"/>
            </a:xfrm>
            <a:prstGeom prst="rect">
              <a:avLst/>
            </a:prstGeom>
          </p:spPr>
        </p:pic>
        <p:sp>
          <p:nvSpPr>
            <p:cNvPr id="52" name="CasellaDiTesto 51">
              <a:extLst>
                <a:ext uri="{FF2B5EF4-FFF2-40B4-BE49-F238E27FC236}">
                  <a16:creationId xmlns:a16="http://schemas.microsoft.com/office/drawing/2014/main" id="{D1863BCD-72ED-58A0-A6BD-4EB5E252F4DD}"/>
                </a:ext>
              </a:extLst>
            </p:cNvPr>
            <p:cNvSpPr txBox="1"/>
            <p:nvPr/>
          </p:nvSpPr>
          <p:spPr>
            <a:xfrm>
              <a:off x="8209936" y="5204570"/>
              <a:ext cx="6271269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it-IT" sz="3200" dirty="0" err="1">
                  <a:latin typeface="Nunito Bold" charset="0"/>
                </a:rPr>
                <a:t>initiateAuthentication</a:t>
              </a:r>
              <a:br>
                <a:rPr lang="it-IT" sz="3200" dirty="0">
                  <a:latin typeface="Nunito Bold" charset="0"/>
                </a:rPr>
              </a:br>
              <a:r>
                <a:rPr lang="it-IT" sz="2400" dirty="0">
                  <a:latin typeface="Nunito Bold" charset="0"/>
                </a:rPr>
                <a:t>(</a:t>
              </a:r>
              <a:r>
                <a:rPr lang="it-IT" sz="2400" dirty="0" err="1">
                  <a:latin typeface="Nunito Bold" charset="0"/>
                </a:rPr>
                <a:t>euiccChallenge</a:t>
              </a:r>
              <a:r>
                <a:rPr lang="it-IT" sz="2400" dirty="0">
                  <a:latin typeface="Nunito Bold" charset="0"/>
                </a:rPr>
                <a:t>, euiccInfo1, </a:t>
              </a:r>
              <a:r>
                <a:rPr lang="it-IT" sz="2400" dirty="0" err="1">
                  <a:latin typeface="Nunito Bold" charset="0"/>
                </a:rPr>
                <a:t>smdpAddress</a:t>
              </a:r>
              <a:r>
                <a:rPr lang="it-IT" sz="2400" dirty="0">
                  <a:latin typeface="Nunito Bold" charset="0"/>
                </a:rPr>
                <a:t>)</a:t>
              </a:r>
            </a:p>
          </p:txBody>
        </p:sp>
      </p:grpSp>
      <p:sp>
        <p:nvSpPr>
          <p:cNvPr id="53" name="Freeform 14">
            <a:extLst>
              <a:ext uri="{FF2B5EF4-FFF2-40B4-BE49-F238E27FC236}">
                <a16:creationId xmlns:a16="http://schemas.microsoft.com/office/drawing/2014/main" id="{2F25FF30-7B38-CA19-5512-96A8A27DCF39}"/>
              </a:ext>
            </a:extLst>
          </p:cNvPr>
          <p:cNvSpPr/>
          <p:nvPr/>
        </p:nvSpPr>
        <p:spPr>
          <a:xfrm rot="20063455" flipH="1">
            <a:off x="16487867" y="-6185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Scorrimento verticale 4">
            <a:extLst>
              <a:ext uri="{FF2B5EF4-FFF2-40B4-BE49-F238E27FC236}">
                <a16:creationId xmlns:a16="http://schemas.microsoft.com/office/drawing/2014/main" id="{D200354D-D78D-5B5D-1AEF-0A7860B500F7}"/>
              </a:ext>
            </a:extLst>
          </p:cNvPr>
          <p:cNvSpPr/>
          <p:nvPr/>
        </p:nvSpPr>
        <p:spPr>
          <a:xfrm>
            <a:off x="4430960" y="4717553"/>
            <a:ext cx="2356789" cy="1874890"/>
          </a:xfrm>
          <a:prstGeom prst="verticalScroll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400" dirty="0">
                <a:solidFill>
                  <a:schemeClr val="tx1"/>
                </a:solidFill>
                <a:latin typeface="Nunito Bold" charset="0"/>
              </a:rPr>
              <a:t>VERIFY</a:t>
            </a:r>
          </a:p>
          <a:p>
            <a:pPr algn="ctr"/>
            <a:r>
              <a:rPr lang="it-IT" sz="2000" dirty="0">
                <a:solidFill>
                  <a:schemeClr val="tx1"/>
                </a:solidFill>
                <a:latin typeface="Nunito Bold" charset="0"/>
              </a:rPr>
              <a:t>euiccInfo1</a:t>
            </a:r>
          </a:p>
          <a:p>
            <a:pPr algn="ctr"/>
            <a:r>
              <a:rPr lang="it-IT" sz="2000" dirty="0" err="1">
                <a:solidFill>
                  <a:schemeClr val="tx1"/>
                </a:solidFill>
                <a:latin typeface="Nunito Bold" charset="0"/>
              </a:rPr>
              <a:t>smdpAddress</a:t>
            </a:r>
            <a:endParaRPr lang="it-IT" sz="2000" dirty="0">
              <a:solidFill>
                <a:schemeClr val="tx1"/>
              </a:solidFill>
              <a:latin typeface="Nunito Bold" charset="0"/>
            </a:endParaRPr>
          </a:p>
        </p:txBody>
      </p:sp>
      <p:sp>
        <p:nvSpPr>
          <p:cNvPr id="6" name="TextBox 12">
            <a:extLst>
              <a:ext uri="{FF2B5EF4-FFF2-40B4-BE49-F238E27FC236}">
                <a16:creationId xmlns:a16="http://schemas.microsoft.com/office/drawing/2014/main" id="{02161A71-2DC6-98F8-144B-790089178584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7CED1663-EC73-4F29-1714-B30AC92F1377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grpSp>
        <p:nvGrpSpPr>
          <p:cNvPr id="13" name="Gruppo 12">
            <a:extLst>
              <a:ext uri="{FF2B5EF4-FFF2-40B4-BE49-F238E27FC236}">
                <a16:creationId xmlns:a16="http://schemas.microsoft.com/office/drawing/2014/main" id="{9D89B365-3E62-BF85-AA3E-EF81B50E8976}"/>
              </a:ext>
            </a:extLst>
          </p:cNvPr>
          <p:cNvGrpSpPr/>
          <p:nvPr/>
        </p:nvGrpSpPr>
        <p:grpSpPr>
          <a:xfrm>
            <a:off x="3672388" y="4457475"/>
            <a:ext cx="6655989" cy="2057625"/>
            <a:chOff x="7942793" y="4835238"/>
            <a:chExt cx="6655989" cy="2057625"/>
          </a:xfrm>
        </p:grpSpPr>
        <p:pic>
          <p:nvPicPr>
            <p:cNvPr id="14" name="Immagine 13">
              <a:extLst>
                <a:ext uri="{FF2B5EF4-FFF2-40B4-BE49-F238E27FC236}">
                  <a16:creationId xmlns:a16="http://schemas.microsoft.com/office/drawing/2014/main" id="{6FCA2979-7F6A-1AFA-F359-C983E16C45B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635149" y="6140006"/>
              <a:ext cx="1280119" cy="752857"/>
            </a:xfrm>
            <a:prstGeom prst="rect">
              <a:avLst/>
            </a:prstGeom>
          </p:spPr>
        </p:pic>
        <p:sp>
          <p:nvSpPr>
            <p:cNvPr id="15" name="CasellaDiTesto 14">
              <a:extLst>
                <a:ext uri="{FF2B5EF4-FFF2-40B4-BE49-F238E27FC236}">
                  <a16:creationId xmlns:a16="http://schemas.microsoft.com/office/drawing/2014/main" id="{C377B0DA-406B-D664-8A9D-8BEDF9EB34C5}"/>
                </a:ext>
              </a:extLst>
            </p:cNvPr>
            <p:cNvSpPr txBox="1"/>
            <p:nvPr/>
          </p:nvSpPr>
          <p:spPr>
            <a:xfrm>
              <a:off x="7942793" y="4835238"/>
              <a:ext cx="6655989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it-IT" sz="3200" dirty="0" err="1">
                  <a:latin typeface="Nunito Bold" charset="0"/>
                </a:rPr>
                <a:t>initiateAuthenticationResponse</a:t>
              </a:r>
              <a:br>
                <a:rPr lang="it-IT" sz="3200" dirty="0">
                  <a:latin typeface="Nunito Bold" charset="0"/>
                </a:rPr>
              </a:br>
              <a:r>
                <a:rPr lang="it-IT" sz="2400" dirty="0">
                  <a:latin typeface="Nunito Bold" charset="0"/>
                </a:rPr>
                <a:t>(</a:t>
              </a:r>
              <a:r>
                <a:rPr lang="it-IT" sz="2400" dirty="0" err="1">
                  <a:latin typeface="Nunito Bold" charset="0"/>
                </a:rPr>
                <a:t>transactID</a:t>
              </a:r>
              <a:r>
                <a:rPr lang="it-IT" sz="2400" dirty="0">
                  <a:latin typeface="Nunito Bold" charset="0"/>
                </a:rPr>
                <a:t>, serverSigned1, serverSignature1,</a:t>
              </a:r>
              <a:br>
                <a:rPr lang="it-IT" sz="2400" dirty="0">
                  <a:latin typeface="Nunito Bold" charset="0"/>
                </a:rPr>
              </a:br>
              <a:r>
                <a:rPr lang="it-IT" sz="2400" dirty="0" err="1">
                  <a:latin typeface="Nunito Bold" charset="0"/>
                </a:rPr>
                <a:t>euiccCIPKToBeUsed</a:t>
              </a:r>
              <a:r>
                <a:rPr lang="it-IT" sz="2400" dirty="0">
                  <a:latin typeface="Nunito Bold" charset="0"/>
                </a:rPr>
                <a:t>, </a:t>
              </a:r>
              <a:r>
                <a:rPr lang="it-IT" sz="2400" dirty="0" err="1">
                  <a:latin typeface="Nunito Bold" charset="0"/>
                </a:rPr>
                <a:t>CERT.DPauth.SIG</a:t>
              </a:r>
              <a:r>
                <a:rPr lang="it-IT" sz="2400" dirty="0">
                  <a:latin typeface="Nunito Bold" charset="0"/>
                </a:rPr>
                <a:t>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663652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-4.81481E-6 L -0.23724 0.0013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866" y="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3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0556E-6 -3.33333E-6 L 0.23376 -0.0037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684" y="-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883</TotalTime>
  <Words>1353</Words>
  <Application>Microsoft Office PowerPoint</Application>
  <PresentationFormat>Personalizzato</PresentationFormat>
  <Paragraphs>304</Paragraphs>
  <Slides>46</Slides>
  <Notes>3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46</vt:i4>
      </vt:variant>
    </vt:vector>
  </HeadingPairs>
  <TitlesOfParts>
    <vt:vector size="52" baseType="lpstr">
      <vt:lpstr>Nunito Bold</vt:lpstr>
      <vt:lpstr>Calibri</vt:lpstr>
      <vt:lpstr>Arial</vt:lpstr>
      <vt:lpstr>Nunito</vt:lpstr>
      <vt:lpstr>Fredoka</vt:lpstr>
      <vt:lpstr>Office Theme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tesi</dc:title>
  <cp:lastModifiedBy>Matteo Fanfarillo</cp:lastModifiedBy>
  <cp:revision>66</cp:revision>
  <dcterms:created xsi:type="dcterms:W3CDTF">2006-08-16T00:00:00Z</dcterms:created>
  <dcterms:modified xsi:type="dcterms:W3CDTF">2024-07-11T15:02:59Z</dcterms:modified>
  <dc:identifier>DAGKWGsDkog</dc:identifier>
</cp:coreProperties>
</file>